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81" r:id="rId3"/>
    <p:sldId id="262" r:id="rId4"/>
    <p:sldId id="283" r:id="rId5"/>
    <p:sldId id="285" r:id="rId6"/>
    <p:sldId id="304" r:id="rId7"/>
    <p:sldId id="286" r:id="rId8"/>
    <p:sldId id="284" r:id="rId9"/>
    <p:sldId id="282" r:id="rId10"/>
    <p:sldId id="287" r:id="rId11"/>
    <p:sldId id="271" r:id="rId12"/>
    <p:sldId id="270" r:id="rId13"/>
    <p:sldId id="300" r:id="rId14"/>
    <p:sldId id="294" r:id="rId15"/>
    <p:sldId id="295" r:id="rId16"/>
    <p:sldId id="296" r:id="rId17"/>
    <p:sldId id="263" r:id="rId18"/>
    <p:sldId id="264" r:id="rId19"/>
    <p:sldId id="265" r:id="rId20"/>
    <p:sldId id="288" r:id="rId21"/>
    <p:sldId id="291" r:id="rId22"/>
    <p:sldId id="292" r:id="rId23"/>
    <p:sldId id="289" r:id="rId24"/>
    <p:sldId id="290" r:id="rId25"/>
    <p:sldId id="301" r:id="rId26"/>
    <p:sldId id="272" r:id="rId27"/>
    <p:sldId id="273" r:id="rId28"/>
    <p:sldId id="274" r:id="rId29"/>
    <p:sldId id="275" r:id="rId30"/>
    <p:sldId id="276" r:id="rId31"/>
    <p:sldId id="277" r:id="rId32"/>
    <p:sldId id="278" r:id="rId33"/>
    <p:sldId id="279" r:id="rId34"/>
    <p:sldId id="280" r:id="rId35"/>
    <p:sldId id="303" r:id="rId36"/>
    <p:sldId id="261" r:id="rId37"/>
    <p:sldId id="305" r:id="rId38"/>
    <p:sldId id="293" r:id="rId39"/>
    <p:sldId id="298" r:id="rId40"/>
    <p:sldId id="268" r:id="rId41"/>
    <p:sldId id="297" r:id="rId42"/>
    <p:sldId id="302" r:id="rId43"/>
    <p:sldId id="299"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2F03-48C1-9529-DCD9DC32DDF5}"/>
              </c:ext>
            </c:extLst>
          </c:dPt>
          <c:dPt>
            <c:idx val="1"/>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2F03-48C1-9529-DCD9DC32DDF5}"/>
              </c:ext>
            </c:extLst>
          </c:dPt>
          <c:dPt>
            <c:idx val="2"/>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2F03-48C1-9529-DCD9DC32DDF5}"/>
              </c:ext>
            </c:extLst>
          </c:dPt>
          <c:dPt>
            <c:idx val="3"/>
            <c:bubble3D val="0"/>
            <c:spPr>
              <a:solidFill>
                <a:schemeClr val="accent2">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2F03-48C1-9529-DCD9DC32DDF5}"/>
              </c:ext>
            </c:extLst>
          </c:dPt>
          <c:dLbls>
            <c:dLbl>
              <c:idx val="1"/>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3-2F03-48C1-9529-DCD9DC32DDF5}"/>
                </c:ext>
              </c:extLst>
            </c:dLbl>
            <c:dLbl>
              <c:idx val="2"/>
              <c:spPr>
                <a:noFill/>
                <a:ln>
                  <a:noFill/>
                </a:ln>
                <a:effectLst/>
              </c:spPr>
              <c:txPr>
                <a:bodyPr rot="0" spcFirstLastPara="1" vertOverflow="ellipsis" vert="horz" wrap="square" lIns="38100" tIns="19050" rIns="38100" bIns="19050" anchor="ctr" anchorCtr="1">
                  <a:noAutofit/>
                </a:bodyPr>
                <a:lstStyle/>
                <a:p>
                  <a:pPr>
                    <a:defRPr sz="320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2F03-48C1-9529-DCD9DC32DDF5}"/>
                </c:ext>
              </c:extLst>
            </c:dLbl>
            <c:dLbl>
              <c:idx val="3"/>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chemeClr val="accent2">
                          <a:lumMod val="60000"/>
                        </a:schemeClr>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7-2F03-48C1-9529-DCD9DC32DDF5}"/>
                </c:ext>
              </c:extLst>
            </c:dLbl>
            <c:spPr>
              <a:noFill/>
              <a:ln>
                <a:noFill/>
              </a:ln>
              <a:effectLst/>
            </c:spPr>
            <c:txPr>
              <a:bodyPr rot="0" spcFirstLastPara="1" vertOverflow="ellipsis" vert="horz" wrap="square" lIns="38100" tIns="19050" rIns="38100" bIns="19050" anchor="ctr" anchorCtr="1">
                <a:spAutoFit/>
              </a:bodyPr>
              <a:lstStyle/>
              <a:p>
                <a:pPr>
                  <a:defRPr sz="28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ACADEMICS/FACULTY</c:v>
                </c:pt>
                <c:pt idx="1">
                  <c:v>TEACHERS &amp; TEACHER EDUCATORS</c:v>
                </c:pt>
                <c:pt idx="2">
                  <c:v>STUDENTS</c:v>
                </c:pt>
              </c:strCache>
            </c:strRef>
          </c:cat>
          <c:val>
            <c:numRef>
              <c:f>Sheet1!$B$2:$B$5</c:f>
              <c:numCache>
                <c:formatCode>General</c:formatCode>
                <c:ptCount val="4"/>
                <c:pt idx="0">
                  <c:v>2659</c:v>
                </c:pt>
                <c:pt idx="1">
                  <c:v>2982</c:v>
                </c:pt>
                <c:pt idx="2">
                  <c:v>9880</c:v>
                </c:pt>
              </c:numCache>
            </c:numRef>
          </c:val>
          <c:extLst>
            <c:ext xmlns:c16="http://schemas.microsoft.com/office/drawing/2014/chart" uri="{C3380CC4-5D6E-409C-BE32-E72D297353CC}">
              <c16:uniqueId val="{00000000-217F-488F-82C8-7E402C573B02}"/>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9EDD96-307D-470A-9CBE-7751892F3CA1}" type="datetimeFigureOut">
              <a:rPr lang="en-US" smtClean="0"/>
              <a:t>11/10/2016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A00006-5852-4746-88F2-6C9D5A4A23E5}" type="slidenum">
              <a:rPr lang="en-US" smtClean="0"/>
              <a:t>‹#›</a:t>
            </a:fld>
            <a:endParaRPr lang="en-US"/>
          </a:p>
        </p:txBody>
      </p:sp>
    </p:spTree>
    <p:extLst>
      <p:ext uri="{BB962C8B-B14F-4D97-AF65-F5344CB8AC3E}">
        <p14:creationId xmlns:p14="http://schemas.microsoft.com/office/powerpoint/2010/main" val="40189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A5BD7-F043-4D1B-AA17-CD412FC534DE}" type="slidenum">
              <a:rPr lang="uk-UA" smtClean="0"/>
              <a:t>21</a:t>
            </a:fld>
            <a:endParaRPr lang="uk-UA"/>
          </a:p>
        </p:txBody>
      </p:sp>
    </p:spTree>
    <p:extLst>
      <p:ext uri="{BB962C8B-B14F-4D97-AF65-F5344CB8AC3E}">
        <p14:creationId xmlns:p14="http://schemas.microsoft.com/office/powerpoint/2010/main" val="2416846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8229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202568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291615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762101-0764-8B48-B959-0D8213544BA8}" type="slidenum">
              <a:rPr lang="en-US"/>
              <a:pPr/>
              <a:t>22</a:t>
            </a:fld>
            <a:endParaRPr lang="en-US"/>
          </a:p>
        </p:txBody>
      </p:sp>
      <p:sp>
        <p:nvSpPr>
          <p:cNvPr id="20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07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39176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23554"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400" dirty="0">
              <a:latin typeface="Calibri" charset="0"/>
            </a:endParaRPr>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fld id="{76EE1772-E346-2045-8139-7B1B6C13767B}" type="slidenum">
              <a:rPr kumimoji="0" lang="en-US" sz="1200" b="0" i="0" u="none" strike="noStrike" kern="0" cap="none" spc="0" normalizeH="0" baseline="0" noProof="0">
                <a:ln>
                  <a:noFill/>
                </a:ln>
                <a:solidFill>
                  <a:schemeClr val="tx1"/>
                </a:solidFill>
                <a:effectLst/>
                <a:uLnTx/>
                <a:uFillTx/>
                <a:latin typeface="Calibri" charset="0"/>
                <a:ea typeface="ＭＳ Ｐゴシック" charset="0"/>
                <a:cs typeface="ＭＳ Ｐゴシック" charset="0"/>
              </a:rPr>
              <a:pPr marL="0" marR="0" lvl="0" indent="0" defTabSz="914400" eaLnBrk="1" fontAlgn="auto" latinLnBrk="0" hangingPunct="1">
                <a:lnSpc>
                  <a:spcPct val="100000"/>
                </a:lnSpc>
                <a:spcBef>
                  <a:spcPts val="0"/>
                </a:spcBef>
                <a:spcAft>
                  <a:spcPts val="0"/>
                </a:spcAft>
                <a:buClrTx/>
                <a:buSzTx/>
                <a:buFontTx/>
                <a:buNone/>
                <a:tabLst/>
                <a:defRPr/>
              </a:pPr>
              <a:t>24</a:t>
            </a:fld>
            <a:endParaRPr kumimoji="0" lang="en-US" sz="1200" b="0" i="0" u="none" strike="noStrike" kern="0" cap="none" spc="0" normalizeH="0" baseline="0" noProof="0">
              <a:ln>
                <a:noFill/>
              </a:ln>
              <a:solidFill>
                <a:schemeClr val="tx1"/>
              </a:solidFill>
              <a:effectLst/>
              <a:uLnTx/>
              <a:uFillTx/>
              <a:latin typeface="Calibri" charset="0"/>
              <a:ea typeface="ＭＳ Ｐゴシック" charset="0"/>
              <a:cs typeface="ＭＳ Ｐゴシック" charset="0"/>
            </a:endParaRPr>
          </a:p>
        </p:txBody>
      </p:sp>
    </p:spTree>
    <p:extLst>
      <p:ext uri="{BB962C8B-B14F-4D97-AF65-F5344CB8AC3E}">
        <p14:creationId xmlns:p14="http://schemas.microsoft.com/office/powerpoint/2010/main" val="2454355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62971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170067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634071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52913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502516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737342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09B70BF-FEF7-4654-8FAC-B24E7B72717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3991037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9B70BF-FEF7-4654-8FAC-B24E7B72717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3486093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9B70BF-FEF7-4654-8FAC-B24E7B72717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2082706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15601" y="593367"/>
            <a:ext cx="11360799" cy="7635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7" name="Shape 17"/>
          <p:cNvSpPr txBox="1">
            <a:spLocks noGrp="1"/>
          </p:cNvSpPr>
          <p:nvPr>
            <p:ph type="body" idx="1"/>
          </p:nvPr>
        </p:nvSpPr>
        <p:spPr>
          <a:xfrm>
            <a:off x="415601" y="1536633"/>
            <a:ext cx="11360799" cy="45552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en-GB" smtClean="0"/>
              <a:pPr/>
              <a:t>‹#›</a:t>
            </a:fld>
            <a:endParaRPr lang="en-GB"/>
          </a:p>
        </p:txBody>
      </p:sp>
    </p:spTree>
    <p:extLst>
      <p:ext uri="{BB962C8B-B14F-4D97-AF65-F5344CB8AC3E}">
        <p14:creationId xmlns:p14="http://schemas.microsoft.com/office/powerpoint/2010/main" val="3243273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1"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2"/>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90"/>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609600" y="6245225"/>
            <a:ext cx="2844800" cy="476250"/>
          </a:xfrm>
        </p:spPr>
        <p:txBody>
          <a:bodyPr/>
          <a:lstStyle>
            <a:lvl1pPr>
              <a:defRPr/>
            </a:lvl1pPr>
          </a:lstStyle>
          <a:p>
            <a:fld id="{0E6AF8A9-D0DD-4649-A91C-A5892D26FFE1}" type="datetime1">
              <a:rPr lang="en-US" smtClean="0"/>
              <a:t>11/10/2016</a:t>
            </a:fld>
            <a:endParaRPr lang="en-US"/>
          </a:p>
        </p:txBody>
      </p:sp>
      <p:sp>
        <p:nvSpPr>
          <p:cNvPr id="7" name="Footer Placeholder 6"/>
          <p:cNvSpPr>
            <a:spLocks noGrp="1"/>
          </p:cNvSpPr>
          <p:nvPr>
            <p:ph type="ftr" sz="quarter" idx="11"/>
          </p:nvPr>
        </p:nvSpPr>
        <p:spPr>
          <a:xfrm>
            <a:off x="4165601" y="6245225"/>
            <a:ext cx="38608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8737601" y="6245225"/>
            <a:ext cx="2844800" cy="476250"/>
          </a:xfrm>
        </p:spPr>
        <p:txBody>
          <a:bodyPr/>
          <a:lstStyle>
            <a:lvl1pPr>
              <a:defRPr/>
            </a:lvl1pPr>
          </a:lstStyle>
          <a:p>
            <a:fld id="{8A0D3C03-1F6D-2949-84D1-264BDB53446D}" type="slidenum">
              <a:rPr lang="en-US"/>
              <a:pPr/>
              <a:t>‹#›</a:t>
            </a:fld>
            <a:endParaRPr lang="en-US"/>
          </a:p>
        </p:txBody>
      </p:sp>
    </p:spTree>
    <p:extLst>
      <p:ext uri="{BB962C8B-B14F-4D97-AF65-F5344CB8AC3E}">
        <p14:creationId xmlns:p14="http://schemas.microsoft.com/office/powerpoint/2010/main" val="6521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9B70BF-FEF7-4654-8FAC-B24E7B72717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2636677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9B70BF-FEF7-4654-8FAC-B24E7B72717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36084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9B70BF-FEF7-4654-8FAC-B24E7B72717E}"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1599076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9B70BF-FEF7-4654-8FAC-B24E7B72717E}"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418162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9B70BF-FEF7-4654-8FAC-B24E7B72717E}"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794840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B70BF-FEF7-4654-8FAC-B24E7B72717E}"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423572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9B70BF-FEF7-4654-8FAC-B24E7B72717E}"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148478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9B70BF-FEF7-4654-8FAC-B24E7B72717E}"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5B91EE-8B5B-4240-8601-E1A9C92E7E8B}" type="slidenum">
              <a:rPr lang="en-US" smtClean="0"/>
              <a:t>‹#›</a:t>
            </a:fld>
            <a:endParaRPr lang="en-US"/>
          </a:p>
        </p:txBody>
      </p:sp>
    </p:spTree>
    <p:extLst>
      <p:ext uri="{BB962C8B-B14F-4D97-AF65-F5344CB8AC3E}">
        <p14:creationId xmlns:p14="http://schemas.microsoft.com/office/powerpoint/2010/main" val="2473140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9B70BF-FEF7-4654-8FAC-B24E7B72717E}" type="datetimeFigureOut">
              <a:rPr lang="en-US" smtClean="0"/>
              <a:t>11/10/2016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5B91EE-8B5B-4240-8601-E1A9C92E7E8B}" type="slidenum">
              <a:rPr lang="en-US" smtClean="0"/>
              <a:t>‹#›</a:t>
            </a:fld>
            <a:endParaRPr lang="en-US"/>
          </a:p>
        </p:txBody>
      </p:sp>
    </p:spTree>
    <p:extLst>
      <p:ext uri="{BB962C8B-B14F-4D97-AF65-F5344CB8AC3E}">
        <p14:creationId xmlns:p14="http://schemas.microsoft.com/office/powerpoint/2010/main" val="3648107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os.i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iris-database.org/iris/app/home/detail?id=york:853628&amp;ref=search" TargetMode="External"/><Relationship Id="rId13" Type="http://schemas.openxmlformats.org/officeDocument/2006/relationships/hyperlink" Target="http://www.iris-database.org/iris/app/home/search?query=Elicited+imitation&amp;facet.iris.references.author=Ortega,%20Lourdes&amp;facet.iris.references.author=Ortega,%20Lourdes" TargetMode="External"/><Relationship Id="rId3" Type="http://schemas.openxmlformats.org/officeDocument/2006/relationships/hyperlink" Target="http://www.iris-database.org/iris/app/home/detail?id=york:790115&amp;ref=search" TargetMode="External"/><Relationship Id="rId7" Type="http://schemas.openxmlformats.org/officeDocument/2006/relationships/hyperlink" Target="http://www.iris-database.org/iris/app/home/detail?id=york:847517&amp;ref=search" TargetMode="External"/><Relationship Id="rId12" Type="http://schemas.openxmlformats.org/officeDocument/2006/relationships/hyperlink" Target="http://www.iris-database.org/iris/app/home/detail?id=york:853626&amp;ref=search" TargetMode="External"/><Relationship Id="rId2" Type="http://schemas.openxmlformats.org/officeDocument/2006/relationships/hyperlink" Target="http://www.iris-database.org/" TargetMode="External"/><Relationship Id="rId1" Type="http://schemas.openxmlformats.org/officeDocument/2006/relationships/slideLayout" Target="../slideLayouts/slideLayout2.xml"/><Relationship Id="rId6" Type="http://schemas.openxmlformats.org/officeDocument/2006/relationships/hyperlink" Target="http://www.iris-database.org/iris/app/home/detail?id=york:847528&amp;ref=search" TargetMode="External"/><Relationship Id="rId11" Type="http://schemas.openxmlformats.org/officeDocument/2006/relationships/hyperlink" Target="http://www.iris-database.org/iris/app/home/detail?id=york:927076&amp;ref=search" TargetMode="External"/><Relationship Id="rId5" Type="http://schemas.openxmlformats.org/officeDocument/2006/relationships/hyperlink" Target="http://www.iris-database.org/iris/app/home/detail?id=york:847446&amp;ref=search" TargetMode="External"/><Relationship Id="rId10" Type="http://schemas.openxmlformats.org/officeDocument/2006/relationships/hyperlink" Target="http://www.iris-database.org/iris/app/home/detail?id=york:841158&amp;ref=search" TargetMode="External"/><Relationship Id="rId4" Type="http://schemas.openxmlformats.org/officeDocument/2006/relationships/hyperlink" Target="http://www.iris-database.org/iris/app/home/detail?id=york:847445&amp;ref=search" TargetMode="External"/><Relationship Id="rId9" Type="http://schemas.openxmlformats.org/officeDocument/2006/relationships/hyperlink" Target="http://www.iris-database.org/iris/app/home/detail?id=york:834447&amp;ref=search"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cebcp.org/practical-meta-analysis-effect-size-calculator/standardized-mean-difference-d/"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zoltandornyei.co.uk/uploads/you-dornyei-in-press-al.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gif"/></Relationships>
</file>

<file path=ppt/slides/_rels/slide27.xml.rels><?xml version="1.0" encoding="UTF-8" standalone="yes"?>
<Relationships xmlns="http://schemas.openxmlformats.org/package/2006/relationships"><Relationship Id="rId3" Type="http://schemas.openxmlformats.org/officeDocument/2006/relationships/hyperlink" Target="https://drive.google.com/folderview?id=0B7VuBGDrRNPSczlBbDJMZm83ZUk&amp;usp=sharing"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2.gif"/></Relationships>
</file>

<file path=ppt/slides/_rels/slide2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hyperlink" Target="http://link.springer.com/article/10.1007/s40299-014-0179-0#/page-1"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rive.google.com/open?id=0B7VuBGDrRNPSQ2ZBd1JQdmw3WEE"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image" Target="../media/image2.gif"/><Relationship Id="rId4" Type="http://schemas.openxmlformats.org/officeDocument/2006/relationships/hyperlink" Target="http://ejournal.upi.edu/index.php/IJAL/article/viewFile/692/500"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hyperlink" Target="http://www.sciencedirect.com.ezproxy.york.ac.uk/science/article/pii/S0346251X06000820"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gif"/></Relationships>
</file>

<file path=ppt/slides/_rels/slide33.xml.rels><?xml version="1.0" encoding="UTF-8" standalone="yes"?>
<Relationships xmlns="http://schemas.openxmlformats.org/package/2006/relationships"><Relationship Id="rId3" Type="http://schemas.openxmlformats.org/officeDocument/2006/relationships/hyperlink" Target="https://drive.google.com/folderview?id=0B7VuBGDrRNPSWUhXZ2llb1JtTzA&amp;usp=shar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gif"/></Relationships>
</file>

<file path=ppt/slides/_rels/slide3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www.iris-database.org/iris/app/home/search?query=iris.referenceid:%222015_Moskovsky_Jiang_Libert_Fagan_Bottom-Up%20or%20Top-Down:%20English%20as%20a%20Foreign%20Language%20Vocabulary%20Instruction%20for%20Chinese%20University%20Students%22" TargetMode="Externa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2" Type="http://schemas.openxmlformats.org/officeDocument/2006/relationships/hyperlink" Target="https://net.educause.edu/ir/library/pdf/eli7081.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iris-databas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3.xml.rels><?xml version="1.0" encoding="UTF-8" standalone="yes"?>
<Relationships xmlns="http://schemas.openxmlformats.org/package/2006/relationships"><Relationship Id="rId2" Type="http://schemas.openxmlformats.org/officeDocument/2006/relationships/hyperlink" Target="http://www.iris-databas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i="1" dirty="0"/>
              <a:t>Research processes for investigating the effectiveness of classroom practice.</a:t>
            </a:r>
            <a:endParaRPr lang="en-US" dirty="0"/>
          </a:p>
        </p:txBody>
      </p:sp>
      <p:sp>
        <p:nvSpPr>
          <p:cNvPr id="3" name="Subtitle 2"/>
          <p:cNvSpPr>
            <a:spLocks noGrp="1"/>
          </p:cNvSpPr>
          <p:nvPr>
            <p:ph type="subTitle" idx="1"/>
          </p:nvPr>
        </p:nvSpPr>
        <p:spPr>
          <a:xfrm>
            <a:off x="1524000" y="4132125"/>
            <a:ext cx="9144000" cy="1655762"/>
          </a:xfrm>
        </p:spPr>
        <p:txBody>
          <a:bodyPr>
            <a:normAutofit lnSpcReduction="10000"/>
          </a:bodyPr>
          <a:lstStyle/>
          <a:p>
            <a:r>
              <a:rPr lang="en-GB" i="1" dirty="0" err="1"/>
              <a:t>Dr.</a:t>
            </a:r>
            <a:r>
              <a:rPr lang="en-GB" i="1" dirty="0"/>
              <a:t> Emma Marsden </a:t>
            </a:r>
          </a:p>
          <a:p>
            <a:r>
              <a:rPr lang="en-GB" i="1" dirty="0"/>
              <a:t>Centre for Research into Language Learning and Use, </a:t>
            </a:r>
          </a:p>
          <a:p>
            <a:r>
              <a:rPr lang="en-GB" i="1" dirty="0"/>
              <a:t>Department of Education, University of York</a:t>
            </a:r>
          </a:p>
          <a:p>
            <a:r>
              <a:rPr lang="en-GB" i="1" dirty="0"/>
              <a:t>emma.marsden@york.ac.uk</a:t>
            </a:r>
            <a:endParaRPr lang="en-US" dirty="0"/>
          </a:p>
        </p:txBody>
      </p:sp>
    </p:spTree>
    <p:extLst>
      <p:ext uri="{BB962C8B-B14F-4D97-AF65-F5344CB8AC3E}">
        <p14:creationId xmlns:p14="http://schemas.microsoft.com/office/powerpoint/2010/main" val="3818651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6840"/>
          </a:xfrm>
        </p:spPr>
        <p:txBody>
          <a:bodyPr>
            <a:normAutofit fontScale="90000"/>
          </a:bodyPr>
          <a:lstStyle/>
          <a:p>
            <a:r>
              <a:rPr lang="en-GB" dirty="0"/>
              <a:t>Research designs and approaches for looking at teaching, learning, and relations between them</a:t>
            </a:r>
            <a:endParaRPr lang="en-US" dirty="0"/>
          </a:p>
        </p:txBody>
      </p:sp>
      <p:sp>
        <p:nvSpPr>
          <p:cNvPr id="3" name="Content Placeholder 2"/>
          <p:cNvSpPr>
            <a:spLocks noGrp="1"/>
          </p:cNvSpPr>
          <p:nvPr>
            <p:ph idx="1"/>
          </p:nvPr>
        </p:nvSpPr>
        <p:spPr>
          <a:xfrm>
            <a:off x="838200" y="1524000"/>
            <a:ext cx="10770704" cy="4652963"/>
          </a:xfrm>
        </p:spPr>
        <p:txBody>
          <a:bodyPr>
            <a:normAutofit fontScale="62500" lnSpcReduction="20000"/>
          </a:bodyPr>
          <a:lstStyle/>
          <a:p>
            <a:pPr marL="0" indent="0">
              <a:buNone/>
            </a:pPr>
            <a:r>
              <a:rPr lang="en-GB" b="1" dirty="0"/>
              <a:t>For investigating the teaching OR learning (</a:t>
            </a:r>
            <a:r>
              <a:rPr lang="en-GB" b="1" u="sng" dirty="0"/>
              <a:t>process)</a:t>
            </a:r>
          </a:p>
          <a:p>
            <a:pPr marL="0" indent="0">
              <a:buNone/>
            </a:pPr>
            <a:r>
              <a:rPr lang="en-GB" dirty="0"/>
              <a:t>	E.g. Observations, interviews, questionnaires, think-</a:t>
            </a:r>
            <a:r>
              <a:rPr lang="en-GB" dirty="0" err="1"/>
              <a:t>alouds</a:t>
            </a:r>
            <a:r>
              <a:rPr lang="en-GB" dirty="0"/>
              <a:t>, stimulated recalls, keystroke monitoring</a:t>
            </a:r>
          </a:p>
          <a:p>
            <a:pPr marL="0" indent="0">
              <a:buNone/>
            </a:pPr>
            <a:endParaRPr lang="en-GB" dirty="0"/>
          </a:p>
          <a:p>
            <a:pPr marL="0" indent="0">
              <a:buNone/>
            </a:pPr>
            <a:r>
              <a:rPr lang="en-GB" b="1" dirty="0"/>
              <a:t>For investigating what has been learnt, state of knowledge or skill (</a:t>
            </a:r>
            <a:r>
              <a:rPr lang="en-GB" b="1" u="sng" dirty="0"/>
              <a:t>product)</a:t>
            </a:r>
          </a:p>
          <a:p>
            <a:pPr marL="0" indent="0">
              <a:buNone/>
            </a:pPr>
            <a:r>
              <a:rPr lang="en-GB" dirty="0"/>
              <a:t>	E.g. Language tests </a:t>
            </a:r>
            <a:r>
              <a:rPr lang="en-GB" sz="2600" dirty="0"/>
              <a:t>(speaking, listening, reading, writing, grammar, vocabulary, pronunciation, processing etc.) </a:t>
            </a:r>
          </a:p>
          <a:p>
            <a:pPr marL="0" indent="0">
              <a:buNone/>
            </a:pPr>
            <a:r>
              <a:rPr lang="en-GB" sz="2600" dirty="0"/>
              <a:t>	</a:t>
            </a:r>
            <a:r>
              <a:rPr lang="en-GB" dirty="0"/>
              <a:t>and also as above!</a:t>
            </a:r>
          </a:p>
          <a:p>
            <a:pPr marL="0" indent="0">
              <a:buNone/>
            </a:pPr>
            <a:endParaRPr lang="en-GB" dirty="0"/>
          </a:p>
          <a:p>
            <a:pPr marL="0" indent="0">
              <a:buNone/>
            </a:pPr>
            <a:r>
              <a:rPr lang="en-GB" b="1" dirty="0"/>
              <a:t>For investigating the relations between teaching and learning (</a:t>
            </a:r>
            <a:r>
              <a:rPr lang="en-GB" b="1" u="sng" dirty="0"/>
              <a:t>process-product</a:t>
            </a:r>
            <a:r>
              <a:rPr lang="en-GB" b="1" dirty="0"/>
              <a:t>)</a:t>
            </a:r>
          </a:p>
          <a:p>
            <a:pPr marL="0" indent="0">
              <a:buNone/>
            </a:pPr>
            <a:r>
              <a:rPr lang="en-GB" dirty="0"/>
              <a:t>	“Correlational” designs – associations between one variable and another</a:t>
            </a:r>
          </a:p>
          <a:p>
            <a:pPr marL="0" indent="0">
              <a:buNone/>
            </a:pPr>
            <a:r>
              <a:rPr lang="en-GB" dirty="0"/>
              <a:t>	“Experimental” designs – manipulate what different learners experience and measure outcomes</a:t>
            </a:r>
          </a:p>
          <a:p>
            <a:pPr marL="0" indent="0">
              <a:buNone/>
            </a:pPr>
            <a:r>
              <a:rPr lang="en-GB" dirty="0"/>
              <a:t>		Interventions or naturalistic</a:t>
            </a:r>
          </a:p>
          <a:p>
            <a:pPr marL="0" indent="0">
              <a:buNone/>
            </a:pPr>
            <a:r>
              <a:rPr lang="en-GB" dirty="0"/>
              <a:t>		Pre-post designs</a:t>
            </a:r>
          </a:p>
          <a:p>
            <a:pPr marL="0" indent="0">
              <a:buNone/>
            </a:pPr>
            <a:r>
              <a:rPr lang="en-GB" dirty="0"/>
              <a:t>		Quasi-experimental (no randomisation)</a:t>
            </a:r>
          </a:p>
          <a:p>
            <a:pPr marL="0" indent="0">
              <a:buNone/>
            </a:pPr>
            <a:r>
              <a:rPr lang="en-GB" dirty="0"/>
              <a:t>		True experimental (matched or complete randomisation)</a:t>
            </a:r>
            <a:endParaRPr lang="en-US" dirty="0"/>
          </a:p>
        </p:txBody>
      </p:sp>
    </p:spTree>
    <p:extLst>
      <p:ext uri="{BB962C8B-B14F-4D97-AF65-F5344CB8AC3E}">
        <p14:creationId xmlns:p14="http://schemas.microsoft.com/office/powerpoint/2010/main" val="138395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1088757" cy="893832"/>
          </a:xfrm>
        </p:spPr>
        <p:txBody>
          <a:bodyPr>
            <a:normAutofit/>
          </a:bodyPr>
          <a:lstStyle/>
          <a:p>
            <a:r>
              <a:rPr lang="en-GB" sz="3200" b="1" dirty="0"/>
              <a:t>Research design for looking at the effect of teaching on learning</a:t>
            </a:r>
            <a:endParaRPr lang="en-US" sz="3200" b="1" dirty="0"/>
          </a:p>
        </p:txBody>
      </p:sp>
      <p:sp>
        <p:nvSpPr>
          <p:cNvPr id="3" name="Content Placeholder 2"/>
          <p:cNvSpPr>
            <a:spLocks noGrp="1"/>
          </p:cNvSpPr>
          <p:nvPr>
            <p:ph idx="1"/>
          </p:nvPr>
        </p:nvSpPr>
        <p:spPr>
          <a:xfrm>
            <a:off x="838200" y="1258958"/>
            <a:ext cx="10515600" cy="4918005"/>
          </a:xfrm>
        </p:spPr>
        <p:txBody>
          <a:bodyPr>
            <a:normAutofit fontScale="92500" lnSpcReduction="20000"/>
          </a:bodyPr>
          <a:lstStyle/>
          <a:p>
            <a:pPr marL="0" indent="0">
              <a:buNone/>
            </a:pPr>
            <a:r>
              <a:rPr lang="en-GB" dirty="0"/>
              <a:t>“The only research method that can adequately control for external confounding factors (and therefore measure the small educationally important changes that may result from educational innovations or changes in policy) is the randomised controlled trial (</a:t>
            </a:r>
            <a:r>
              <a:rPr lang="en-GB" b="1" u="sng" dirty="0"/>
              <a:t>RCT</a:t>
            </a:r>
            <a:r>
              <a:rPr lang="en-GB" dirty="0"/>
              <a:t>)” </a:t>
            </a:r>
            <a:endParaRPr lang="en-US" dirty="0"/>
          </a:p>
          <a:p>
            <a:pPr marL="0" indent="0" algn="r">
              <a:buNone/>
            </a:pPr>
            <a:r>
              <a:rPr lang="en-GB" sz="2200" dirty="0"/>
              <a:t>(</a:t>
            </a:r>
            <a:r>
              <a:rPr lang="en-GB" sz="2200" dirty="0" err="1"/>
              <a:t>Torgerson</a:t>
            </a:r>
            <a:r>
              <a:rPr lang="en-GB" sz="2200" dirty="0"/>
              <a:t> &amp; </a:t>
            </a:r>
            <a:r>
              <a:rPr lang="en-GB" sz="2200" dirty="0" err="1"/>
              <a:t>Torgerson</a:t>
            </a:r>
            <a:r>
              <a:rPr lang="en-GB" sz="2200" dirty="0"/>
              <a:t>, 2001</a:t>
            </a:r>
          </a:p>
          <a:p>
            <a:pPr marL="0" indent="0" algn="r">
              <a:buNone/>
            </a:pPr>
            <a:r>
              <a:rPr lang="en-GB" sz="2200" dirty="0"/>
              <a:t>See Marsden, 2005. Can experimental designs inform both theory and practice? </a:t>
            </a:r>
            <a:r>
              <a:rPr lang="en-GB" sz="2200" i="1" dirty="0"/>
              <a:t>British Educational Research Journal</a:t>
            </a:r>
          </a:p>
          <a:p>
            <a:pPr marL="0" indent="0" algn="r">
              <a:buNone/>
            </a:pPr>
            <a:r>
              <a:rPr lang="en-GB" sz="2200" dirty="0"/>
              <a:t>Marsden &amp; </a:t>
            </a:r>
            <a:r>
              <a:rPr lang="en-GB" sz="2200" dirty="0" err="1"/>
              <a:t>Torgerson</a:t>
            </a:r>
            <a:r>
              <a:rPr lang="en-GB" sz="2200" dirty="0"/>
              <a:t>, 2012. Pre-post designs. </a:t>
            </a:r>
            <a:r>
              <a:rPr lang="en-GB" sz="2200" i="1" dirty="0"/>
              <a:t>Oxford Review of Education</a:t>
            </a:r>
            <a:r>
              <a:rPr lang="en-GB" sz="2200" dirty="0"/>
              <a:t>)</a:t>
            </a:r>
          </a:p>
          <a:p>
            <a:pPr marL="0" indent="0">
              <a:buNone/>
            </a:pPr>
            <a:r>
              <a:rPr lang="en-GB" b="1" dirty="0"/>
              <a:t>RCT</a:t>
            </a:r>
          </a:p>
          <a:p>
            <a:r>
              <a:rPr lang="en-GB" dirty="0"/>
              <a:t>Students (quasi-) randomly allocated to </a:t>
            </a:r>
            <a:r>
              <a:rPr lang="en-GB" b="1" i="1" dirty="0"/>
              <a:t>different</a:t>
            </a:r>
            <a:r>
              <a:rPr lang="en-GB" dirty="0"/>
              <a:t> treatments/teaching approaches</a:t>
            </a:r>
          </a:p>
          <a:p>
            <a:pPr lvl="1"/>
            <a:r>
              <a:rPr lang="en-GB" dirty="0"/>
              <a:t>Can be ‘experimental’ </a:t>
            </a:r>
            <a:r>
              <a:rPr lang="en-GB" i="1" dirty="0"/>
              <a:t>versus </a:t>
            </a:r>
            <a:r>
              <a:rPr lang="en-GB" dirty="0"/>
              <a:t>‘business as usual’ (non-active control) or ‘comparison’</a:t>
            </a:r>
          </a:p>
          <a:p>
            <a:r>
              <a:rPr lang="en-GB" dirty="0"/>
              <a:t>Baseline measures taken (normally)</a:t>
            </a:r>
          </a:p>
          <a:p>
            <a:r>
              <a:rPr lang="en-GB" dirty="0"/>
              <a:t>Outcome measures taken</a:t>
            </a:r>
            <a:endParaRPr lang="en-US" dirty="0"/>
          </a:p>
        </p:txBody>
      </p:sp>
    </p:spTree>
    <p:extLst>
      <p:ext uri="{BB962C8B-B14F-4D97-AF65-F5344CB8AC3E}">
        <p14:creationId xmlns:p14="http://schemas.microsoft.com/office/powerpoint/2010/main" val="117743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100"/>
            <a:ext cx="10515600" cy="761310"/>
          </a:xfrm>
        </p:spPr>
        <p:txBody>
          <a:bodyPr/>
          <a:lstStyle/>
          <a:p>
            <a:r>
              <a:rPr lang="en-GB" dirty="0"/>
              <a:t>REPLICATION! </a:t>
            </a:r>
            <a:endParaRPr lang="en-US" dirty="0"/>
          </a:p>
        </p:txBody>
      </p:sp>
      <p:sp>
        <p:nvSpPr>
          <p:cNvPr id="3" name="Content Placeholder 2"/>
          <p:cNvSpPr>
            <a:spLocks noGrp="1"/>
          </p:cNvSpPr>
          <p:nvPr>
            <p:ph idx="1"/>
          </p:nvPr>
        </p:nvSpPr>
        <p:spPr>
          <a:xfrm>
            <a:off x="450574" y="967410"/>
            <a:ext cx="11410122" cy="5579164"/>
          </a:xfrm>
        </p:spPr>
        <p:txBody>
          <a:bodyPr>
            <a:normAutofit fontScale="92500" lnSpcReduction="10000"/>
          </a:bodyPr>
          <a:lstStyle/>
          <a:p>
            <a:pPr marL="0" indent="0">
              <a:buNone/>
            </a:pPr>
            <a:r>
              <a:rPr lang="en-GB" dirty="0"/>
              <a:t>Using or directly based on the aims, design and materials of previous research</a:t>
            </a:r>
          </a:p>
          <a:p>
            <a:pPr marL="457200" lvl="1" indent="0" algn="r">
              <a:buNone/>
            </a:pPr>
            <a:r>
              <a:rPr lang="en-GB" dirty="0"/>
              <a:t>(Porte, 2012)</a:t>
            </a:r>
          </a:p>
          <a:p>
            <a:pPr marL="0" indent="0">
              <a:buNone/>
            </a:pPr>
            <a:r>
              <a:rPr lang="en-US" dirty="0"/>
              <a:t>“Conducting a research </a:t>
            </a:r>
            <a:r>
              <a:rPr lang="en-GB" dirty="0"/>
              <a:t>study again, in a way that is either identical to the original procedure or with small changes (e.g., different participants), to test the original </a:t>
            </a:r>
            <a:r>
              <a:rPr lang="en-US" dirty="0"/>
              <a:t>findings” 	</a:t>
            </a:r>
          </a:p>
          <a:p>
            <a:pPr marL="457200" lvl="1" indent="0" algn="r">
              <a:buNone/>
            </a:pPr>
            <a:r>
              <a:rPr lang="en-US" dirty="0"/>
              <a:t>(Mackey &amp; Gass, 2005: 364)</a:t>
            </a:r>
            <a:endParaRPr lang="en-GB" dirty="0"/>
          </a:p>
          <a:p>
            <a:pPr marL="0" indent="0">
              <a:buNone/>
            </a:pPr>
            <a:r>
              <a:rPr lang="en-GB" b="1" dirty="0"/>
              <a:t>1  Conceptual replication </a:t>
            </a:r>
          </a:p>
          <a:p>
            <a:pPr lvl="1"/>
            <a:r>
              <a:rPr lang="en-GB" dirty="0"/>
              <a:t>Same/similar aims, but different design and materials (e.g. outcome measure)</a:t>
            </a:r>
          </a:p>
          <a:p>
            <a:pPr marL="0" indent="0">
              <a:buNone/>
            </a:pPr>
            <a:r>
              <a:rPr lang="en-GB" b="1" dirty="0"/>
              <a:t>2  Partial or approximate replication </a:t>
            </a:r>
          </a:p>
          <a:p>
            <a:pPr lvl="1"/>
            <a:r>
              <a:rPr lang="en-GB" dirty="0"/>
              <a:t>Same aims, perhaps different in one or more of:</a:t>
            </a:r>
          </a:p>
          <a:p>
            <a:pPr lvl="2"/>
            <a:r>
              <a:rPr lang="en-GB" dirty="0"/>
              <a:t>sample (e.g. language, proficiency, age) </a:t>
            </a:r>
          </a:p>
          <a:p>
            <a:pPr lvl="2"/>
            <a:r>
              <a:rPr lang="en-GB" dirty="0"/>
              <a:t>some materials </a:t>
            </a:r>
          </a:p>
          <a:p>
            <a:pPr lvl="2"/>
            <a:r>
              <a:rPr lang="en-GB" dirty="0"/>
              <a:t>analysis</a:t>
            </a:r>
          </a:p>
          <a:p>
            <a:pPr marL="0" indent="0">
              <a:buNone/>
            </a:pPr>
            <a:r>
              <a:rPr lang="en-GB" b="1" dirty="0"/>
              <a:t>3  True replication </a:t>
            </a:r>
          </a:p>
          <a:p>
            <a:pPr lvl="1"/>
            <a:r>
              <a:rPr lang="en-GB" dirty="0"/>
              <a:t>Same aims, same design, same materials, same/similar sample, same analysis</a:t>
            </a:r>
          </a:p>
          <a:p>
            <a:endParaRPr lang="en-GB" dirty="0"/>
          </a:p>
          <a:p>
            <a:pPr marL="0" indent="0">
              <a:buNone/>
            </a:pPr>
            <a:endParaRPr lang="en-US" dirty="0"/>
          </a:p>
        </p:txBody>
      </p:sp>
    </p:spTree>
    <p:extLst>
      <p:ext uri="{BB962C8B-B14F-4D97-AF65-F5344CB8AC3E}">
        <p14:creationId xmlns:p14="http://schemas.microsoft.com/office/powerpoint/2010/main" val="246384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But, where would I find materials to help me?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4877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8560"/>
            <a:ext cx="10927080" cy="5222240"/>
          </a:xfrm>
        </p:spPr>
        <p:txBody>
          <a:bodyPr>
            <a:normAutofit/>
          </a:bodyPr>
          <a:lstStyle/>
          <a:p>
            <a:pPr fontAlgn="base"/>
            <a:r>
              <a:rPr lang="en-GB" dirty="0"/>
              <a:t>2320 files  -&gt; </a:t>
            </a:r>
            <a:r>
              <a:rPr lang="en-GB" b="1" dirty="0"/>
              <a:t>over 1100 data collection instruments </a:t>
            </a:r>
          </a:p>
          <a:p>
            <a:pPr lvl="1" fontAlgn="base"/>
            <a:r>
              <a:rPr lang="en-GB" dirty="0"/>
              <a:t>new materials contributed almost daily</a:t>
            </a:r>
          </a:p>
          <a:p>
            <a:pPr fontAlgn="base"/>
            <a:r>
              <a:rPr lang="en-GB" dirty="0"/>
              <a:t>From 1229 researchers </a:t>
            </a:r>
          </a:p>
          <a:p>
            <a:pPr fontAlgn="base"/>
            <a:r>
              <a:rPr lang="en-GB" dirty="0"/>
              <a:t>Searchable across 330+ parameters, </a:t>
            </a:r>
          </a:p>
          <a:p>
            <a:pPr lvl="1" fontAlgn="base">
              <a:buFont typeface="Wingdings" panose="05000000000000000000" pitchFamily="2" charset="2"/>
              <a:buChar char="ü"/>
            </a:pPr>
            <a:r>
              <a:rPr lang="en-GB" dirty="0"/>
              <a:t>research area </a:t>
            </a:r>
          </a:p>
          <a:p>
            <a:pPr lvl="1" fontAlgn="base">
              <a:buFont typeface="Wingdings" panose="05000000000000000000" pitchFamily="2" charset="2"/>
              <a:buChar char="ü"/>
            </a:pPr>
            <a:r>
              <a:rPr lang="en-GB" dirty="0"/>
              <a:t>type of instrument </a:t>
            </a:r>
          </a:p>
          <a:p>
            <a:pPr lvl="1" fontAlgn="base">
              <a:buFont typeface="Wingdings" panose="05000000000000000000" pitchFamily="2" charset="2"/>
              <a:buChar char="ü"/>
            </a:pPr>
            <a:r>
              <a:rPr lang="en-GB" dirty="0"/>
              <a:t>language feature </a:t>
            </a:r>
          </a:p>
          <a:p>
            <a:pPr lvl="1" fontAlgn="base">
              <a:buFont typeface="Wingdings" panose="05000000000000000000" pitchFamily="2" charset="2"/>
              <a:buChar char="ü"/>
            </a:pPr>
            <a:r>
              <a:rPr lang="en-GB" dirty="0"/>
              <a:t>L1, L2 </a:t>
            </a:r>
          </a:p>
          <a:p>
            <a:pPr lvl="1" fontAlgn="base">
              <a:buFont typeface="Wingdings" panose="05000000000000000000" pitchFamily="2" charset="2"/>
              <a:buChar char="ü"/>
            </a:pPr>
            <a:r>
              <a:rPr lang="en-GB" dirty="0"/>
              <a:t>participant characteristics: age, proficiency</a:t>
            </a:r>
          </a:p>
          <a:p>
            <a:pPr lvl="1" fontAlgn="base">
              <a:buFont typeface="Wingdings" panose="05000000000000000000" pitchFamily="2" charset="2"/>
              <a:buChar char="ü"/>
            </a:pPr>
            <a:r>
              <a:rPr lang="en-GB" dirty="0"/>
              <a:t>author </a:t>
            </a:r>
          </a:p>
          <a:p>
            <a:pPr fontAlgn="base"/>
            <a:r>
              <a:rPr lang="en-GB" dirty="0"/>
              <a:t>Materials qualify for IRIS if used for </a:t>
            </a:r>
            <a:r>
              <a:rPr lang="en-GB" i="1" dirty="0"/>
              <a:t>peer-reviewed </a:t>
            </a:r>
            <a:r>
              <a:rPr lang="en-GB" dirty="0"/>
              <a:t>publications or PhDs</a:t>
            </a:r>
          </a:p>
        </p:txBody>
      </p:sp>
      <p:pic>
        <p:nvPicPr>
          <p:cNvPr id="7" name="Shape 51"/>
          <p:cNvPicPr preferRelativeResize="0"/>
          <p:nvPr/>
        </p:nvPicPr>
        <p:blipFill>
          <a:blip r:embed="rId2">
            <a:alphaModFix/>
            <a:duotone>
              <a:schemeClr val="accent1">
                <a:shade val="45000"/>
                <a:satMod val="135000"/>
              </a:schemeClr>
              <a:prstClr val="white"/>
            </a:duotone>
          </a:blip>
          <a:stretch>
            <a:fillRect/>
          </a:stretch>
        </p:blipFill>
        <p:spPr>
          <a:xfrm>
            <a:off x="59634" y="73577"/>
            <a:ext cx="11986591" cy="583096"/>
          </a:xfrm>
          <a:prstGeom prst="rect">
            <a:avLst/>
          </a:prstGeom>
          <a:noFill/>
          <a:ln>
            <a:noFill/>
          </a:ln>
        </p:spPr>
      </p:pic>
    </p:spTree>
    <p:extLst>
      <p:ext uri="{BB962C8B-B14F-4D97-AF65-F5344CB8AC3E}">
        <p14:creationId xmlns:p14="http://schemas.microsoft.com/office/powerpoint/2010/main" val="160088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3388" y="648107"/>
            <a:ext cx="11264452" cy="5854293"/>
          </a:xfrm>
        </p:spPr>
        <p:txBody>
          <a:bodyPr>
            <a:noAutofit/>
          </a:bodyPr>
          <a:lstStyle/>
          <a:p>
            <a:pPr fontAlgn="base"/>
            <a:r>
              <a:rPr lang="en-GB" dirty="0"/>
              <a:t>Submission to IRIS supported by 37 journals </a:t>
            </a:r>
          </a:p>
          <a:p>
            <a:pPr lvl="1" fontAlgn="base"/>
            <a:r>
              <a:rPr lang="en-GB" dirty="0"/>
              <a:t>In author guidelines and acceptance letters </a:t>
            </a:r>
          </a:p>
          <a:p>
            <a:pPr fontAlgn="base"/>
            <a:endParaRPr lang="en-GB" sz="1800" dirty="0"/>
          </a:p>
          <a:p>
            <a:pPr fontAlgn="base"/>
            <a:r>
              <a:rPr lang="en-GB" dirty="0"/>
              <a:t>Upload to IRIS in publication guidelines of the </a:t>
            </a:r>
            <a:r>
              <a:rPr lang="en-GB" i="1" dirty="0"/>
              <a:t>American Association of</a:t>
            </a:r>
            <a:r>
              <a:rPr lang="en-GB" dirty="0"/>
              <a:t> </a:t>
            </a:r>
            <a:r>
              <a:rPr lang="en-GB" i="1" dirty="0"/>
              <a:t>AL</a:t>
            </a:r>
          </a:p>
          <a:p>
            <a:pPr marL="0" indent="0" fontAlgn="base">
              <a:buNone/>
            </a:pPr>
            <a:endParaRPr lang="en-GB" sz="1800" i="1" dirty="0"/>
          </a:p>
          <a:p>
            <a:pPr fontAlgn="base"/>
            <a:r>
              <a:rPr lang="en-GB" dirty="0"/>
              <a:t>Only venue in SLA that qualifies articles for </a:t>
            </a:r>
            <a:r>
              <a:rPr lang="en-GB" u="sng" dirty="0" err="1">
                <a:hlinkClick r:id="rId2"/>
              </a:rPr>
              <a:t>Center</a:t>
            </a:r>
            <a:r>
              <a:rPr lang="en-GB" u="sng" dirty="0">
                <a:hlinkClick r:id="rId2"/>
              </a:rPr>
              <a:t> for Open Science</a:t>
            </a:r>
            <a:r>
              <a:rPr lang="en-GB" dirty="0"/>
              <a:t> badges</a:t>
            </a:r>
          </a:p>
          <a:p>
            <a:pPr fontAlgn="base"/>
            <a:endParaRPr lang="en-GB" sz="1800" dirty="0"/>
          </a:p>
          <a:p>
            <a:pPr fontAlgn="base"/>
            <a:r>
              <a:rPr lang="en-GB" dirty="0"/>
              <a:t>14,000 downloads of research materials</a:t>
            </a:r>
          </a:p>
          <a:p>
            <a:pPr marL="0" indent="0" fontAlgn="base">
              <a:buNone/>
            </a:pPr>
            <a:endParaRPr lang="en-GB" sz="1800" dirty="0"/>
          </a:p>
          <a:p>
            <a:pPr fontAlgn="base"/>
            <a:r>
              <a:rPr lang="en-GB" dirty="0"/>
              <a:t>Cited in handbooks, methods books, methods position pieces &amp; syntheses</a:t>
            </a:r>
          </a:p>
          <a:p>
            <a:pPr fontAlgn="base"/>
            <a:endParaRPr lang="en-GB" sz="1800" dirty="0"/>
          </a:p>
          <a:p>
            <a:pPr fontAlgn="base"/>
            <a:r>
              <a:rPr lang="en-GB" dirty="0"/>
              <a:t>Used in many postgraduate research methods training courses</a:t>
            </a:r>
            <a:endParaRPr lang="en-US" dirty="0"/>
          </a:p>
        </p:txBody>
      </p:sp>
      <p:pic>
        <p:nvPicPr>
          <p:cNvPr id="7" name="Shape 51"/>
          <p:cNvPicPr preferRelativeResize="0"/>
          <p:nvPr/>
        </p:nvPicPr>
        <p:blipFill>
          <a:blip r:embed="rId3">
            <a:alphaModFix/>
            <a:duotone>
              <a:schemeClr val="accent1">
                <a:shade val="45000"/>
                <a:satMod val="135000"/>
              </a:schemeClr>
              <a:prstClr val="white"/>
            </a:duotone>
          </a:blip>
          <a:stretch>
            <a:fillRect/>
          </a:stretch>
        </p:blipFill>
        <p:spPr>
          <a:xfrm>
            <a:off x="-1" y="54930"/>
            <a:ext cx="12085983" cy="528165"/>
          </a:xfrm>
          <a:prstGeom prst="rect">
            <a:avLst/>
          </a:prstGeom>
          <a:noFill/>
          <a:ln>
            <a:noFill/>
          </a:ln>
        </p:spPr>
      </p:pic>
    </p:spTree>
    <p:extLst>
      <p:ext uri="{BB962C8B-B14F-4D97-AF65-F5344CB8AC3E}">
        <p14:creationId xmlns:p14="http://schemas.microsoft.com/office/powerpoint/2010/main" val="100357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8446"/>
            <a:ext cx="10515600" cy="962242"/>
          </a:xfrm>
        </p:spPr>
        <p:txBody>
          <a:bodyPr/>
          <a:lstStyle/>
          <a:p>
            <a:r>
              <a:rPr lang="en-GB" dirty="0"/>
              <a:t>Who is downloading material from IRIS?</a:t>
            </a:r>
            <a:endParaRPr lang="en-US" dirty="0"/>
          </a:p>
        </p:txBody>
      </p:sp>
      <p:graphicFrame>
        <p:nvGraphicFramePr>
          <p:cNvPr id="6" name="Content Placeholder 5"/>
          <p:cNvGraphicFramePr>
            <a:graphicFrameLocks noGrp="1"/>
          </p:cNvGraphicFramePr>
          <p:nvPr>
            <p:ph idx="1"/>
            <p:extLst/>
          </p:nvPr>
        </p:nvGraphicFramePr>
        <p:xfrm>
          <a:off x="838200" y="2067261"/>
          <a:ext cx="10515600" cy="4347361"/>
        </p:xfrm>
        <a:graphic>
          <a:graphicData uri="http://schemas.openxmlformats.org/drawingml/2006/chart">
            <c:chart xmlns:c="http://schemas.openxmlformats.org/drawingml/2006/chart" xmlns:r="http://schemas.openxmlformats.org/officeDocument/2006/relationships" r:id="rId2"/>
          </a:graphicData>
        </a:graphic>
      </p:graphicFrame>
      <p:pic>
        <p:nvPicPr>
          <p:cNvPr id="5" name="Shape 51"/>
          <p:cNvPicPr preferRelativeResize="0"/>
          <p:nvPr/>
        </p:nvPicPr>
        <p:blipFill>
          <a:blip r:embed="rId3">
            <a:alphaModFix/>
            <a:duotone>
              <a:schemeClr val="accent1">
                <a:shade val="45000"/>
                <a:satMod val="135000"/>
              </a:schemeClr>
              <a:prstClr val="white"/>
            </a:duotone>
          </a:blip>
          <a:stretch>
            <a:fillRect/>
          </a:stretch>
        </p:blipFill>
        <p:spPr>
          <a:xfrm>
            <a:off x="59634" y="25153"/>
            <a:ext cx="12013095" cy="583096"/>
          </a:xfrm>
          <a:prstGeom prst="rect">
            <a:avLst/>
          </a:prstGeom>
          <a:noFill/>
          <a:ln>
            <a:noFill/>
          </a:ln>
        </p:spPr>
      </p:pic>
    </p:spTree>
    <p:extLst>
      <p:ext uri="{BB962C8B-B14F-4D97-AF65-F5344CB8AC3E}">
        <p14:creationId xmlns:p14="http://schemas.microsoft.com/office/powerpoint/2010/main" val="192209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3334"/>
            <a:ext cx="10515600" cy="1325563"/>
          </a:xfrm>
        </p:spPr>
        <p:txBody>
          <a:bodyPr>
            <a:normAutofit/>
          </a:bodyPr>
          <a:lstStyle/>
          <a:p>
            <a:r>
              <a:rPr lang="en-GB" sz="3600" b="1" dirty="0"/>
              <a:t>Designing the data collection instruments: </a:t>
            </a:r>
            <a:r>
              <a:rPr lang="en-GB" sz="3600" dirty="0">
                <a:hlinkClick r:id="rId2"/>
              </a:rPr>
              <a:t>http://www.iris-database.org</a:t>
            </a:r>
            <a:endParaRPr lang="en-US" sz="3600" dirty="0"/>
          </a:p>
        </p:txBody>
      </p:sp>
      <p:sp>
        <p:nvSpPr>
          <p:cNvPr id="3" name="Content Placeholder 2"/>
          <p:cNvSpPr>
            <a:spLocks noGrp="1"/>
          </p:cNvSpPr>
          <p:nvPr>
            <p:ph idx="1"/>
          </p:nvPr>
        </p:nvSpPr>
        <p:spPr>
          <a:xfrm>
            <a:off x="450573" y="1438897"/>
            <a:ext cx="11648661" cy="5187190"/>
          </a:xfrm>
        </p:spPr>
        <p:txBody>
          <a:bodyPr>
            <a:normAutofit lnSpcReduction="10000"/>
          </a:bodyPr>
          <a:lstStyle/>
          <a:p>
            <a:pPr marL="0" indent="0">
              <a:buNone/>
            </a:pPr>
            <a:r>
              <a:rPr lang="en-GB" dirty="0"/>
              <a:t>Observation protocols about </a:t>
            </a:r>
            <a:r>
              <a:rPr lang="en-GB" dirty="0">
                <a:hlinkClick r:id="rId3"/>
              </a:rPr>
              <a:t>students’ willingness to communicate in class</a:t>
            </a:r>
            <a:endParaRPr lang="en-GB" dirty="0"/>
          </a:p>
          <a:p>
            <a:pPr marL="0" indent="0">
              <a:buNone/>
            </a:pPr>
            <a:r>
              <a:rPr lang="en-GB" dirty="0"/>
              <a:t>Observation protocol about </a:t>
            </a:r>
            <a:r>
              <a:rPr lang="en-GB" dirty="0">
                <a:solidFill>
                  <a:srgbClr val="0070C0"/>
                </a:solidFill>
              </a:rPr>
              <a:t>teachers’ use of motivational strategies </a:t>
            </a:r>
          </a:p>
          <a:p>
            <a:pPr marL="0" indent="0">
              <a:buNone/>
            </a:pPr>
            <a:r>
              <a:rPr lang="en-GB" dirty="0"/>
              <a:t>					</a:t>
            </a:r>
            <a:r>
              <a:rPr lang="en-GB" dirty="0">
                <a:hlinkClick r:id="rId4"/>
              </a:rPr>
              <a:t>in class</a:t>
            </a:r>
            <a:endParaRPr lang="en-GB" dirty="0"/>
          </a:p>
          <a:p>
            <a:pPr marL="0" indent="0">
              <a:buNone/>
            </a:pPr>
            <a:r>
              <a:rPr lang="en-GB" dirty="0"/>
              <a:t>					</a:t>
            </a:r>
            <a:r>
              <a:rPr lang="en-GB" dirty="0">
                <a:hlinkClick r:id="rId5"/>
              </a:rPr>
              <a:t>after class</a:t>
            </a:r>
            <a:endParaRPr lang="en-GB" dirty="0"/>
          </a:p>
          <a:p>
            <a:pPr marL="0" indent="0">
              <a:buNone/>
            </a:pPr>
            <a:r>
              <a:rPr lang="en-GB" dirty="0"/>
              <a:t>Questionnaires about </a:t>
            </a:r>
            <a:r>
              <a:rPr lang="en-GB" dirty="0">
                <a:hlinkClick r:id="rId6"/>
              </a:rPr>
              <a:t>motivation</a:t>
            </a:r>
            <a:endParaRPr lang="en-GB" dirty="0"/>
          </a:p>
          <a:p>
            <a:pPr marL="0" indent="0">
              <a:buNone/>
            </a:pPr>
            <a:r>
              <a:rPr lang="en-GB" dirty="0"/>
              <a:t>Questionnaires about attitudes to </a:t>
            </a:r>
            <a:r>
              <a:rPr lang="en-GB" dirty="0">
                <a:hlinkClick r:id="rId7"/>
              </a:rPr>
              <a:t>motivational language teaching</a:t>
            </a:r>
            <a:endParaRPr lang="en-GB" dirty="0"/>
          </a:p>
          <a:p>
            <a:pPr marL="0" indent="0">
              <a:buNone/>
            </a:pPr>
            <a:r>
              <a:rPr lang="en-GB" dirty="0"/>
              <a:t>Grammaticality judgement tests  - </a:t>
            </a:r>
            <a:r>
              <a:rPr lang="en-GB" dirty="0">
                <a:hlinkClick r:id="rId8"/>
              </a:rPr>
              <a:t>English</a:t>
            </a:r>
            <a:r>
              <a:rPr lang="en-GB" dirty="0"/>
              <a:t> 	</a:t>
            </a:r>
            <a:r>
              <a:rPr lang="en-GB" dirty="0">
                <a:hlinkClick r:id="rId9"/>
              </a:rPr>
              <a:t>Chinese</a:t>
            </a:r>
            <a:endParaRPr lang="en-GB" dirty="0"/>
          </a:p>
          <a:p>
            <a:pPr marL="0" indent="0">
              <a:buNone/>
            </a:pPr>
            <a:r>
              <a:rPr lang="en-GB" dirty="0">
                <a:hlinkClick r:id="rId10"/>
              </a:rPr>
              <a:t>Pronunciation test </a:t>
            </a:r>
            <a:endParaRPr lang="en-GB" dirty="0"/>
          </a:p>
          <a:p>
            <a:pPr marL="0" indent="0">
              <a:buNone/>
            </a:pPr>
            <a:r>
              <a:rPr lang="en-GB" dirty="0"/>
              <a:t>Elicited imitation test: </a:t>
            </a:r>
          </a:p>
          <a:p>
            <a:pPr marL="0" indent="0">
              <a:buNone/>
            </a:pPr>
            <a:r>
              <a:rPr lang="en-GB" dirty="0"/>
              <a:t>	English (</a:t>
            </a:r>
            <a:r>
              <a:rPr lang="en-GB" dirty="0">
                <a:hlinkClick r:id="rId11"/>
              </a:rPr>
              <a:t>Kim et al</a:t>
            </a:r>
            <a:r>
              <a:rPr lang="en-GB" dirty="0"/>
              <a:t>; </a:t>
            </a:r>
            <a:r>
              <a:rPr lang="en-GB" dirty="0">
                <a:hlinkClick r:id="rId12"/>
              </a:rPr>
              <a:t>Spada et al</a:t>
            </a:r>
            <a:r>
              <a:rPr lang="en-GB" dirty="0"/>
              <a:t>); </a:t>
            </a:r>
          </a:p>
          <a:p>
            <a:pPr marL="0" indent="0">
              <a:buNone/>
            </a:pPr>
            <a:r>
              <a:rPr lang="en-GB" dirty="0"/>
              <a:t>	lots of </a:t>
            </a:r>
            <a:r>
              <a:rPr lang="en-GB" dirty="0">
                <a:hlinkClick r:id="rId13"/>
              </a:rPr>
              <a:t>languages</a:t>
            </a:r>
            <a:r>
              <a:rPr lang="en-GB" dirty="0"/>
              <a:t> (Ortega)</a:t>
            </a:r>
          </a:p>
          <a:p>
            <a:endParaRPr lang="en-US" dirty="0"/>
          </a:p>
        </p:txBody>
      </p:sp>
    </p:spTree>
    <p:extLst>
      <p:ext uri="{BB962C8B-B14F-4D97-AF65-F5344CB8AC3E}">
        <p14:creationId xmlns:p14="http://schemas.microsoft.com/office/powerpoint/2010/main" val="73215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Collecting the data: Key tips</a:t>
            </a:r>
            <a:endParaRPr lang="en-US" dirty="0"/>
          </a:p>
        </p:txBody>
      </p:sp>
      <p:sp>
        <p:nvSpPr>
          <p:cNvPr id="3" name="Content Placeholder 2"/>
          <p:cNvSpPr>
            <a:spLocks noGrp="1"/>
          </p:cNvSpPr>
          <p:nvPr>
            <p:ph idx="1"/>
          </p:nvPr>
        </p:nvSpPr>
        <p:spPr>
          <a:xfrm>
            <a:off x="490331" y="1537252"/>
            <a:ext cx="11304104" cy="4876800"/>
          </a:xfrm>
        </p:spPr>
        <p:txBody>
          <a:bodyPr>
            <a:normAutofit/>
          </a:bodyPr>
          <a:lstStyle/>
          <a:p>
            <a:r>
              <a:rPr lang="en-GB" dirty="0"/>
              <a:t>Be clear about the concept you want to collect data on</a:t>
            </a:r>
          </a:p>
          <a:p>
            <a:pPr lvl="1"/>
            <a:r>
              <a:rPr lang="en-GB" dirty="0"/>
              <a:t>What is autonomy? How will you define and operationalise it? </a:t>
            </a:r>
          </a:p>
          <a:p>
            <a:pPr lvl="2"/>
            <a:r>
              <a:rPr lang="en-GB" dirty="0"/>
              <a:t>Attitude or behaviour?</a:t>
            </a:r>
          </a:p>
          <a:p>
            <a:pPr lvl="2"/>
            <a:r>
              <a:rPr lang="en-GB" dirty="0"/>
              <a:t>Type of behaviour? What types?</a:t>
            </a:r>
          </a:p>
          <a:p>
            <a:pPr lvl="2"/>
            <a:r>
              <a:rPr lang="en-GB" dirty="0"/>
              <a:t>Frequency of behaviour? </a:t>
            </a:r>
          </a:p>
          <a:p>
            <a:pPr lvl="2"/>
            <a:r>
              <a:rPr lang="en-GB" dirty="0"/>
              <a:t>Observed or self-reported?</a:t>
            </a:r>
          </a:p>
          <a:p>
            <a:r>
              <a:rPr lang="en-GB" sz="2700" dirty="0"/>
              <a:t>Make sure subparts of instrument can be traced back to parts of that concept</a:t>
            </a:r>
          </a:p>
          <a:p>
            <a:r>
              <a:rPr lang="en-GB" dirty="0"/>
              <a:t>Run a pilot –think ‘what am I going to do with this data?!’</a:t>
            </a:r>
          </a:p>
          <a:p>
            <a:pPr lvl="1"/>
            <a:r>
              <a:rPr lang="en-GB" dirty="0"/>
              <a:t>How will you code the data?</a:t>
            </a:r>
          </a:p>
          <a:p>
            <a:pPr lvl="2"/>
            <a:r>
              <a:rPr lang="en-GB" dirty="0"/>
              <a:t>What will ‘highly autonomous’ look like in your data?</a:t>
            </a:r>
          </a:p>
          <a:p>
            <a:pPr lvl="1"/>
            <a:r>
              <a:rPr lang="en-GB" dirty="0"/>
              <a:t>How will you analyse the data?</a:t>
            </a:r>
          </a:p>
          <a:p>
            <a:endParaRPr lang="en-US" dirty="0"/>
          </a:p>
        </p:txBody>
      </p:sp>
    </p:spTree>
    <p:extLst>
      <p:ext uri="{BB962C8B-B14F-4D97-AF65-F5344CB8AC3E}">
        <p14:creationId xmlns:p14="http://schemas.microsoft.com/office/powerpoint/2010/main" val="215015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343"/>
            <a:ext cx="10515600" cy="562527"/>
          </a:xfrm>
        </p:spPr>
        <p:txBody>
          <a:bodyPr>
            <a:normAutofit fontScale="90000"/>
          </a:bodyPr>
          <a:lstStyle/>
          <a:p>
            <a:r>
              <a:rPr lang="en-GB" dirty="0"/>
              <a:t>Analysing the data: Key tips</a:t>
            </a:r>
            <a:endParaRPr lang="en-US" dirty="0"/>
          </a:p>
        </p:txBody>
      </p:sp>
      <p:sp>
        <p:nvSpPr>
          <p:cNvPr id="3" name="Content Placeholder 2"/>
          <p:cNvSpPr>
            <a:spLocks noGrp="1"/>
          </p:cNvSpPr>
          <p:nvPr>
            <p:ph idx="1"/>
          </p:nvPr>
        </p:nvSpPr>
        <p:spPr>
          <a:xfrm>
            <a:off x="838199" y="728870"/>
            <a:ext cx="11088757" cy="5857460"/>
          </a:xfrm>
        </p:spPr>
        <p:txBody>
          <a:bodyPr>
            <a:normAutofit fontScale="92500" lnSpcReduction="10000"/>
          </a:bodyPr>
          <a:lstStyle/>
          <a:p>
            <a:pPr marL="0" indent="0">
              <a:buNone/>
            </a:pPr>
            <a:r>
              <a:rPr lang="en-GB" sz="2600" b="1" dirty="0"/>
              <a:t>Descriptive statistics</a:t>
            </a:r>
          </a:p>
          <a:p>
            <a:pPr marL="457200" lvl="1" indent="0">
              <a:buNone/>
            </a:pPr>
            <a:r>
              <a:rPr lang="en-GB" sz="2600" dirty="0"/>
              <a:t>	Means, medians, standard deviations</a:t>
            </a:r>
          </a:p>
          <a:p>
            <a:pPr marL="0" indent="0">
              <a:buNone/>
            </a:pPr>
            <a:endParaRPr lang="en-GB" sz="2600" b="1" dirty="0"/>
          </a:p>
          <a:p>
            <a:pPr marL="0" indent="0">
              <a:buNone/>
            </a:pPr>
            <a:r>
              <a:rPr lang="en-GB" sz="2600" b="1" dirty="0"/>
              <a:t>Correlations </a:t>
            </a:r>
            <a:r>
              <a:rPr lang="en-GB" sz="2600" dirty="0"/>
              <a:t>– when x goes up, y goes up!   A positive correlation</a:t>
            </a:r>
          </a:p>
          <a:p>
            <a:pPr marL="0" indent="0">
              <a:buNone/>
            </a:pPr>
            <a:r>
              <a:rPr lang="en-GB" sz="2600" dirty="0"/>
              <a:t>	when x goes up, y goes down!   A negative correlation </a:t>
            </a:r>
            <a:r>
              <a:rPr lang="en-GB" sz="1700" dirty="0"/>
              <a:t>(not necessarily a negative finding!)</a:t>
            </a:r>
            <a:endParaRPr lang="en-GB" sz="2600" dirty="0"/>
          </a:p>
          <a:p>
            <a:pPr marL="0" indent="0">
              <a:buNone/>
            </a:pPr>
            <a:r>
              <a:rPr lang="en-GB" sz="2600" dirty="0"/>
              <a:t>	e.g. When teachers speak more target language, the learners speak more target language</a:t>
            </a:r>
          </a:p>
          <a:p>
            <a:pPr marL="0" indent="0">
              <a:buNone/>
            </a:pPr>
            <a:r>
              <a:rPr lang="en-GB" sz="2600" dirty="0"/>
              <a:t>	</a:t>
            </a:r>
            <a:r>
              <a:rPr lang="en-GB" sz="2600" i="1" dirty="0"/>
              <a:t>r </a:t>
            </a:r>
            <a:r>
              <a:rPr lang="en-GB" sz="2600" dirty="0"/>
              <a:t>statistics for correlations also give indication of effect size (next slide!)</a:t>
            </a:r>
          </a:p>
          <a:p>
            <a:pPr marL="0" indent="0">
              <a:buNone/>
            </a:pPr>
            <a:endParaRPr lang="en-GB" sz="2600" b="1" dirty="0"/>
          </a:p>
          <a:p>
            <a:pPr marL="0" indent="0">
              <a:buNone/>
            </a:pPr>
            <a:r>
              <a:rPr lang="en-GB" sz="2600" b="1" dirty="0"/>
              <a:t>Chi-square tests </a:t>
            </a:r>
            <a:r>
              <a:rPr lang="en-GB" sz="2600" dirty="0"/>
              <a:t>– if a participant belongs to a particular “group” or “type”, are they more likely to have particular characteristics? </a:t>
            </a:r>
          </a:p>
          <a:p>
            <a:pPr marL="0" indent="0">
              <a:buNone/>
            </a:pPr>
            <a:r>
              <a:rPr lang="en-GB" sz="2600" dirty="0"/>
              <a:t>	e.g. if in high autonomy group, more likely to be in high proficiency group</a:t>
            </a:r>
          </a:p>
          <a:p>
            <a:pPr marL="0" indent="0">
              <a:buNone/>
            </a:pPr>
            <a:r>
              <a:rPr lang="en-GB" sz="2600" dirty="0"/>
              <a:t>	if in the flipped classroom group, more likely to be in the group who ‘read 3-5 texts before class’ than in the group who ‘1-2 texts before class’</a:t>
            </a:r>
          </a:p>
        </p:txBody>
      </p:sp>
    </p:spTree>
    <p:extLst>
      <p:ext uri="{BB962C8B-B14F-4D97-AF65-F5344CB8AC3E}">
        <p14:creationId xmlns:p14="http://schemas.microsoft.com/office/powerpoint/2010/main" val="127955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5664"/>
          </a:xfrm>
        </p:spPr>
        <p:txBody>
          <a:bodyPr/>
          <a:lstStyle/>
          <a:p>
            <a:pPr algn="ctr"/>
            <a:r>
              <a:rPr lang="en-GB" dirty="0"/>
              <a:t>“Research”</a:t>
            </a:r>
            <a:endParaRPr lang="en-US" dirty="0"/>
          </a:p>
        </p:txBody>
      </p:sp>
      <p:sp>
        <p:nvSpPr>
          <p:cNvPr id="4" name="Rectangle 1"/>
          <p:cNvSpPr>
            <a:spLocks noGrp="1" noChangeArrowheads="1"/>
          </p:cNvSpPr>
          <p:nvPr>
            <p:ph idx="1"/>
          </p:nvPr>
        </p:nvSpPr>
        <p:spPr bwMode="auto">
          <a:xfrm>
            <a:off x="838200" y="1303124"/>
            <a:ext cx="1016110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2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 noun: “scholarly or scientific investigation or inquiry” </a:t>
            </a:r>
            <a:endParaRPr kumimoji="0" lang="en-US" altLang="zh-CN"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2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 verb: “to study (something) thoroughly” </a:t>
            </a:r>
            <a:endParaRPr kumimoji="0" lang="en-US" altLang="zh-CN" sz="2000" b="0" i="0" u="none" strike="noStrike" cap="none" normalizeH="0" baseline="0" dirty="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zh-CN" sz="20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(American Heritage College Dictionary, 2000)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None/>
            </a:pPr>
            <a:r>
              <a:rPr kumimoji="0" lang="en-GB" altLang="zh-CN" sz="2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“every day we ask questions, come up with hypotheses, and seek confirmation of those hypotheses” </a:t>
            </a:r>
          </a:p>
          <a:p>
            <a:pPr marL="0" indent="0" algn="r" eaLnBrk="0" fontAlgn="base" hangingPunct="0">
              <a:lnSpc>
                <a:spcPct val="100000"/>
              </a:lnSpc>
              <a:spcBef>
                <a:spcPct val="0"/>
              </a:spcBef>
              <a:spcAft>
                <a:spcPct val="0"/>
              </a:spcAft>
              <a:buNone/>
            </a:pPr>
            <a:r>
              <a:rPr lang="en-GB" altLang="zh-CN" sz="2000" dirty="0">
                <a:latin typeface="Times New Roman" panose="02020603050405020304" pitchFamily="18" charset="0"/>
                <a:ea typeface="SimSun" panose="02010600030101010101" pitchFamily="2" charset="-122"/>
                <a:cs typeface="Times New Roman" panose="02020603050405020304" pitchFamily="18" charset="0"/>
              </a:rPr>
              <a:t>(Mackey &amp; Gass 2005, p.1</a:t>
            </a:r>
            <a:r>
              <a:rPr kumimoji="0" lang="en-GB" altLang="zh-CN" sz="20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t>
            </a:r>
          </a:p>
          <a:p>
            <a:pPr marL="0" indent="0" algn="r" eaLnBrk="0" fontAlgn="base" hangingPunct="0">
              <a:lnSpc>
                <a:spcPct val="100000"/>
              </a:lnSpc>
              <a:spcBef>
                <a:spcPct val="0"/>
              </a:spcBef>
              <a:spcAft>
                <a:spcPct val="0"/>
              </a:spcAft>
              <a:buNone/>
            </a:pPr>
            <a:endParaRPr lang="en-GB" altLang="zh-CN" sz="4000" dirty="0">
              <a:latin typeface="Times New Roman" panose="02020603050405020304" pitchFamily="18" charset="0"/>
              <a:ea typeface="SimSun" panose="02010600030101010101" pitchFamily="2" charset="-122"/>
              <a:cs typeface="Times New Roman" panose="02020603050405020304" pitchFamily="18" charset="0"/>
            </a:endParaRPr>
          </a:p>
          <a:p>
            <a:pPr marL="0" indent="0" eaLnBrk="0" fontAlgn="base" hangingPunct="0">
              <a:lnSpc>
                <a:spcPct val="100000"/>
              </a:lnSpc>
              <a:spcBef>
                <a:spcPct val="0"/>
              </a:spcBef>
              <a:spcAft>
                <a:spcPct val="0"/>
              </a:spcAft>
              <a:buNone/>
            </a:pPr>
            <a:r>
              <a:rPr lang="en-GB" altLang="zh-CN" sz="3200" dirty="0">
                <a:ea typeface="SimSun" panose="02010600030101010101" pitchFamily="2" charset="-122"/>
                <a:cs typeface="Times New Roman" panose="02020603050405020304" pitchFamily="18" charset="0"/>
              </a:rPr>
              <a:t>Planned (and often s</a:t>
            </a:r>
            <a:r>
              <a:rPr kumimoji="0" lang="en-GB" altLang="zh-CN" sz="3200" b="0" i="0" u="none" strike="noStrike" cap="none" normalizeH="0" baseline="0" dirty="0">
                <a:ln>
                  <a:noFill/>
                </a:ln>
                <a:solidFill>
                  <a:schemeClr val="tx1"/>
                </a:solidFill>
                <a:effectLst/>
                <a:ea typeface="SimSun" panose="02010600030101010101" pitchFamily="2" charset="-122"/>
                <a:cs typeface="Times New Roman" panose="02020603050405020304" pitchFamily="18" charset="0"/>
              </a:rPr>
              <a:t>ystematic)</a:t>
            </a:r>
            <a:endParaRPr lang="en-GB" altLang="zh-CN" sz="3200" dirty="0"/>
          </a:p>
          <a:p>
            <a:pPr marL="0" indent="0" eaLnBrk="0" fontAlgn="base" hangingPunct="0">
              <a:lnSpc>
                <a:spcPct val="100000"/>
              </a:lnSpc>
              <a:spcBef>
                <a:spcPct val="0"/>
              </a:spcBef>
              <a:spcAft>
                <a:spcPct val="0"/>
              </a:spcAft>
              <a:buNone/>
            </a:pPr>
            <a:r>
              <a:rPr lang="en-GB" altLang="zh-CN" sz="3200" dirty="0">
                <a:ea typeface="SimSun" panose="02010600030101010101" pitchFamily="2" charset="-122"/>
                <a:cs typeface="Times New Roman" panose="02020603050405020304" pitchFamily="18" charset="0"/>
              </a:rPr>
              <a:t>Different to normal practice</a:t>
            </a:r>
          </a:p>
          <a:p>
            <a:pPr marL="0" indent="0" eaLnBrk="0" fontAlgn="base" hangingPunct="0">
              <a:lnSpc>
                <a:spcPct val="100000"/>
              </a:lnSpc>
              <a:spcBef>
                <a:spcPct val="0"/>
              </a:spcBef>
              <a:spcAft>
                <a:spcPct val="0"/>
              </a:spcAft>
              <a:buNone/>
            </a:pPr>
            <a:r>
              <a:rPr lang="en-GB" altLang="zh-CN" sz="3200" dirty="0">
                <a:ea typeface="SimSun" panose="02010600030101010101" pitchFamily="2" charset="-122"/>
                <a:cs typeface="Times New Roman" panose="02020603050405020304" pitchFamily="18" charset="0"/>
              </a:rPr>
              <a:t>How you did it (methods) should be reproducible</a:t>
            </a:r>
          </a:p>
          <a:p>
            <a:pPr marL="0" indent="0" eaLnBrk="0" fontAlgn="base" hangingPunct="0">
              <a:lnSpc>
                <a:spcPct val="100000"/>
              </a:lnSpc>
              <a:spcBef>
                <a:spcPct val="0"/>
              </a:spcBef>
              <a:spcAft>
                <a:spcPct val="0"/>
              </a:spcAft>
              <a:buNone/>
            </a:pPr>
            <a:r>
              <a:rPr kumimoji="0" lang="en-GB" altLang="zh-CN" sz="3200" b="0" i="0" u="none" strike="noStrike" cap="none" normalizeH="0" baseline="0" dirty="0">
                <a:ln>
                  <a:noFill/>
                </a:ln>
                <a:solidFill>
                  <a:schemeClr val="tx1"/>
                </a:solidFill>
                <a:effectLst/>
                <a:ea typeface="SimSun" panose="02010600030101010101" pitchFamily="2" charset="-122"/>
                <a:cs typeface="Times New Roman" panose="02020603050405020304" pitchFamily="18" charset="0"/>
              </a:rPr>
              <a:t>Proces</a:t>
            </a:r>
            <a:r>
              <a:rPr lang="en-GB" altLang="zh-CN" sz="3200" dirty="0">
                <a:ea typeface="SimSun" panose="02010600030101010101" pitchFamily="2" charset="-122"/>
                <a:cs typeface="Times New Roman" panose="02020603050405020304" pitchFamily="18" charset="0"/>
              </a:rPr>
              <a:t>s and results formally d</a:t>
            </a:r>
            <a:r>
              <a:rPr kumimoji="0" lang="en-GB" altLang="zh-CN" sz="3200" b="0" i="0" u="none" strike="noStrike" cap="none" normalizeH="0" baseline="0" dirty="0">
                <a:ln>
                  <a:noFill/>
                </a:ln>
                <a:solidFill>
                  <a:schemeClr val="tx1"/>
                </a:solidFill>
                <a:effectLst/>
                <a:ea typeface="SimSun" panose="02010600030101010101" pitchFamily="2" charset="-122"/>
                <a:cs typeface="Times New Roman" panose="02020603050405020304" pitchFamily="18" charset="0"/>
              </a:rPr>
              <a:t>ocumented</a:t>
            </a:r>
          </a:p>
        </p:txBody>
      </p:sp>
    </p:spTree>
    <p:extLst>
      <p:ext uri="{BB962C8B-B14F-4D97-AF65-F5344CB8AC3E}">
        <p14:creationId xmlns:p14="http://schemas.microsoft.com/office/powerpoint/2010/main" val="236657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342"/>
            <a:ext cx="10515600" cy="509518"/>
          </a:xfrm>
        </p:spPr>
        <p:txBody>
          <a:bodyPr>
            <a:normAutofit fontScale="90000"/>
          </a:bodyPr>
          <a:lstStyle/>
          <a:p>
            <a:r>
              <a:rPr lang="en-GB" dirty="0"/>
              <a:t>Analysing the data… Did my teaching </a:t>
            </a:r>
            <a:r>
              <a:rPr lang="en-GB" i="1" dirty="0"/>
              <a:t>cause x  ?</a:t>
            </a:r>
            <a:endParaRPr lang="en-US" dirty="0"/>
          </a:p>
        </p:txBody>
      </p:sp>
      <p:sp>
        <p:nvSpPr>
          <p:cNvPr id="3" name="Content Placeholder 2"/>
          <p:cNvSpPr>
            <a:spLocks noGrp="1"/>
          </p:cNvSpPr>
          <p:nvPr>
            <p:ph idx="1"/>
          </p:nvPr>
        </p:nvSpPr>
        <p:spPr>
          <a:xfrm>
            <a:off x="397565" y="834887"/>
            <a:ext cx="10956235" cy="5844209"/>
          </a:xfrm>
        </p:spPr>
        <p:txBody>
          <a:bodyPr>
            <a:normAutofit fontScale="40000" lnSpcReduction="20000"/>
          </a:bodyPr>
          <a:lstStyle/>
          <a:p>
            <a:pPr marL="0" indent="0">
              <a:buNone/>
            </a:pPr>
            <a:r>
              <a:rPr lang="en-GB" sz="6000" dirty="0"/>
              <a:t>Causality not shown by statistics – the </a:t>
            </a:r>
            <a:r>
              <a:rPr lang="en-GB" sz="6000" i="1" dirty="0"/>
              <a:t>design </a:t>
            </a:r>
            <a:r>
              <a:rPr lang="en-GB" sz="6000" dirty="0"/>
              <a:t>of study determines how convincing arguments are about causation</a:t>
            </a:r>
          </a:p>
          <a:p>
            <a:pPr marL="0" indent="0">
              <a:buNone/>
            </a:pPr>
            <a:r>
              <a:rPr lang="en-GB" sz="6000" dirty="0"/>
              <a:t>But… common statistics used to support ‘effectiveness of teaching’ studies:</a:t>
            </a:r>
          </a:p>
          <a:p>
            <a:pPr marL="0" indent="0">
              <a:buNone/>
            </a:pPr>
            <a:endParaRPr lang="en-GB" sz="5000" b="1" i="1" dirty="0"/>
          </a:p>
          <a:p>
            <a:pPr marL="0" indent="0">
              <a:buNone/>
            </a:pPr>
            <a:r>
              <a:rPr lang="en-GB" sz="5000" b="1" i="1" dirty="0"/>
              <a:t>Effect sizes</a:t>
            </a:r>
            <a:r>
              <a:rPr lang="en-GB" sz="5000" dirty="0"/>
              <a:t>: </a:t>
            </a:r>
            <a:r>
              <a:rPr lang="en-US" sz="5000" dirty="0"/>
              <a:t>A quantitative indication of the strength of a relationship or an effect, e.g.</a:t>
            </a:r>
          </a:p>
          <a:p>
            <a:pPr marL="457200" lvl="1" indent="0" algn="ctr">
              <a:buNone/>
            </a:pPr>
            <a:r>
              <a:rPr lang="en-GB" sz="5000" b="1" u="sng" dirty="0"/>
              <a:t>mean group 2 (</a:t>
            </a:r>
            <a:r>
              <a:rPr lang="en-GB" sz="5000" b="1" u="sng" dirty="0" err="1"/>
              <a:t>exp</a:t>
            </a:r>
            <a:r>
              <a:rPr lang="en-GB" sz="5000" b="1" u="sng" dirty="0"/>
              <a:t>) – mean group 1 (control) </a:t>
            </a:r>
          </a:p>
          <a:p>
            <a:pPr marL="457200" lvl="1" indent="0" algn="ctr">
              <a:buNone/>
            </a:pPr>
            <a:r>
              <a:rPr lang="en-GB" sz="5000" b="1" dirty="0"/>
              <a:t>   pooled standard deviation</a:t>
            </a:r>
          </a:p>
          <a:p>
            <a:pPr marL="457200" lvl="1" indent="0">
              <a:buNone/>
            </a:pPr>
            <a:endParaRPr lang="en-US" sz="3000" dirty="0">
              <a:hlinkClick r:id="rId2"/>
            </a:endParaRPr>
          </a:p>
          <a:p>
            <a:pPr marL="0" indent="0" algn="r">
              <a:buNone/>
            </a:pPr>
            <a:r>
              <a:rPr lang="en-US" sz="3000" dirty="0">
                <a:hlinkClick r:id="rId2"/>
              </a:rPr>
              <a:t>http://cebcp.org/practical-meta-analysis-effect-size-calculator/standardized-mean-difference-d/</a:t>
            </a:r>
            <a:endParaRPr lang="en-US" sz="3000" dirty="0"/>
          </a:p>
          <a:p>
            <a:pPr marL="457200" lvl="1" indent="0">
              <a:buNone/>
            </a:pPr>
            <a:endParaRPr lang="en-GB" sz="3400" dirty="0"/>
          </a:p>
          <a:p>
            <a:pPr marL="0" indent="0">
              <a:buNone/>
            </a:pPr>
            <a:r>
              <a:rPr lang="en-GB" sz="5000" b="1" i="1" dirty="0"/>
              <a:t>T tests and ANOVAs </a:t>
            </a:r>
          </a:p>
          <a:p>
            <a:pPr marL="0" indent="0">
              <a:buNone/>
            </a:pPr>
            <a:r>
              <a:rPr lang="en-GB" sz="5000" dirty="0"/>
              <a:t>	Is the distribution of scores in one group likely to be different to the distribution of scores in another group? (95% change likely?! 90% likely?!)</a:t>
            </a:r>
          </a:p>
          <a:p>
            <a:pPr marL="0" indent="0">
              <a:buNone/>
            </a:pPr>
            <a:r>
              <a:rPr lang="en-GB" sz="5000" dirty="0"/>
              <a:t>	= a yes/no question!  	</a:t>
            </a:r>
          </a:p>
          <a:p>
            <a:pPr marL="0" indent="0">
              <a:buNone/>
            </a:pPr>
            <a:r>
              <a:rPr lang="en-GB" sz="5000" dirty="0"/>
              <a:t>	Not size of difference, just ‘</a:t>
            </a:r>
            <a:r>
              <a:rPr lang="en-GB" sz="5000" i="1" u="sng" dirty="0"/>
              <a:t>is</a:t>
            </a:r>
            <a:r>
              <a:rPr lang="en-GB" sz="5000" dirty="0"/>
              <a:t> there a difference?’</a:t>
            </a:r>
          </a:p>
          <a:p>
            <a:pPr marL="0" indent="0">
              <a:buNone/>
            </a:pPr>
            <a:r>
              <a:rPr lang="en-GB" sz="5000" dirty="0"/>
              <a:t>	For the size of difference, use ‘effect size’</a:t>
            </a:r>
          </a:p>
          <a:p>
            <a:pPr marL="0" indent="0">
              <a:buNone/>
            </a:pPr>
            <a:endParaRPr lang="en-GB" sz="2000" dirty="0"/>
          </a:p>
          <a:p>
            <a:pPr marL="0" indent="0" algn="r">
              <a:buNone/>
            </a:pPr>
            <a:r>
              <a:rPr lang="en-GB" sz="2400" dirty="0"/>
              <a:t>Larson-Hall, J. (2010). </a:t>
            </a:r>
            <a:r>
              <a:rPr lang="en-GB" sz="2400" i="1" dirty="0"/>
              <a:t>A guide to doing statistics in second language research using SPSS</a:t>
            </a:r>
            <a:r>
              <a:rPr lang="en-GB" sz="2400" dirty="0"/>
              <a:t>. New York: Routledge.</a:t>
            </a:r>
          </a:p>
          <a:p>
            <a:pPr marL="0" indent="0" algn="r">
              <a:buNone/>
            </a:pPr>
            <a:r>
              <a:rPr lang="en-GB" sz="2400" dirty="0"/>
              <a:t>Larson-Hall, J., &amp; Plonsky, L. (2015). Reporting and interpreting quantitative research findings: What gets reported and recommendations for the field. </a:t>
            </a:r>
            <a:r>
              <a:rPr lang="en-GB" sz="2400" i="1" dirty="0"/>
              <a:t>Language Learning, 65</a:t>
            </a:r>
            <a:r>
              <a:rPr lang="en-GB" sz="2400" dirty="0"/>
              <a:t>, Supp. 1, 127-159.</a:t>
            </a:r>
          </a:p>
          <a:p>
            <a:pPr marL="0" indent="0" algn="r">
              <a:buNone/>
            </a:pPr>
            <a:r>
              <a:rPr lang="en-GB" sz="2600" dirty="0" err="1"/>
              <a:t>Loewen</a:t>
            </a:r>
            <a:r>
              <a:rPr lang="en-GB" sz="2600" dirty="0"/>
              <a:t>, S., &amp; Plonsky, L. (2015). </a:t>
            </a:r>
            <a:r>
              <a:rPr lang="en-GB" sz="2600" i="1" dirty="0"/>
              <a:t>An A-Z of applied linguistics research methods</a:t>
            </a:r>
            <a:r>
              <a:rPr lang="en-GB" sz="2600" dirty="0"/>
              <a:t>. New York, NY: Palgrave</a:t>
            </a:r>
            <a:endParaRPr lang="en-US" dirty="0"/>
          </a:p>
        </p:txBody>
      </p:sp>
    </p:spTree>
    <p:extLst>
      <p:ext uri="{BB962C8B-B14F-4D97-AF65-F5344CB8AC3E}">
        <p14:creationId xmlns:p14="http://schemas.microsoft.com/office/powerpoint/2010/main" val="201980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effect sizes?</a:t>
            </a:r>
          </a:p>
        </p:txBody>
      </p:sp>
      <p:graphicFrame>
        <p:nvGraphicFramePr>
          <p:cNvPr id="4" name="Table 3"/>
          <p:cNvGraphicFramePr>
            <a:graphicFrameLocks noGrp="1"/>
          </p:cNvGraphicFramePr>
          <p:nvPr>
            <p:extLst/>
          </p:nvPr>
        </p:nvGraphicFramePr>
        <p:xfrm>
          <a:off x="1223645" y="1903094"/>
          <a:ext cx="10134600" cy="3078480"/>
        </p:xfrm>
        <a:graphic>
          <a:graphicData uri="http://schemas.openxmlformats.org/drawingml/2006/table">
            <a:tbl>
              <a:tblPr firstRow="1" bandRow="1">
                <a:tableStyleId>{5C22544A-7EE6-4342-B048-85BDC9FD1C3A}</a:tableStyleId>
              </a:tblPr>
              <a:tblGrid>
                <a:gridCol w="5067300">
                  <a:extLst>
                    <a:ext uri="{9D8B030D-6E8A-4147-A177-3AD203B41FA5}">
                      <a16:colId xmlns:a16="http://schemas.microsoft.com/office/drawing/2014/main" val="20000"/>
                    </a:ext>
                  </a:extLst>
                </a:gridCol>
                <a:gridCol w="5067300">
                  <a:extLst>
                    <a:ext uri="{9D8B030D-6E8A-4147-A177-3AD203B41FA5}">
                      <a16:colId xmlns:a16="http://schemas.microsoft.com/office/drawing/2014/main" val="20001"/>
                    </a:ext>
                  </a:extLst>
                </a:gridCol>
              </a:tblGrid>
              <a:tr h="370840">
                <a:tc>
                  <a:txBody>
                    <a:bodyPr/>
                    <a:lstStyle/>
                    <a:p>
                      <a:pPr algn="ctr">
                        <a:lnSpc>
                          <a:spcPct val="100000"/>
                        </a:lnSpc>
                      </a:pPr>
                      <a:r>
                        <a:rPr lang="en-US" sz="2800" dirty="0">
                          <a:latin typeface="+mn-lt"/>
                        </a:rPr>
                        <a:t>NHST (</a:t>
                      </a:r>
                      <a:r>
                        <a:rPr lang="en-US" sz="2800" i="1" dirty="0">
                          <a:latin typeface="+mn-lt"/>
                        </a:rPr>
                        <a:t>p</a:t>
                      </a:r>
                      <a:r>
                        <a:rPr lang="en-US" sz="2800" dirty="0">
                          <a:latin typeface="+mn-lt"/>
                        </a:rPr>
                        <a:t>)</a:t>
                      </a:r>
                    </a:p>
                  </a:txBody>
                  <a:tcPr/>
                </a:tc>
                <a:tc>
                  <a:txBody>
                    <a:bodyPr/>
                    <a:lstStyle/>
                    <a:p>
                      <a:pPr algn="ctr">
                        <a:lnSpc>
                          <a:spcPct val="100000"/>
                        </a:lnSpc>
                      </a:pPr>
                      <a:r>
                        <a:rPr lang="en-US" sz="2800" dirty="0">
                          <a:latin typeface="+mn-lt"/>
                        </a:rPr>
                        <a:t>Effect sizes</a:t>
                      </a:r>
                    </a:p>
                  </a:txBody>
                  <a:tcPr/>
                </a:tc>
                <a:extLst>
                  <a:ext uri="{0D108BD9-81ED-4DB2-BD59-A6C34878D82A}">
                    <a16:rowId xmlns:a16="http://schemas.microsoft.com/office/drawing/2014/main" val="10000"/>
                  </a:ext>
                </a:extLst>
              </a:tr>
              <a:tr h="370840">
                <a:tc>
                  <a:txBody>
                    <a:bodyPr/>
                    <a:lstStyle/>
                    <a:p>
                      <a:pPr marL="0" marR="0">
                        <a:lnSpc>
                          <a:spcPct val="100000"/>
                        </a:lnSpc>
                        <a:spcBef>
                          <a:spcPts val="0"/>
                        </a:spcBef>
                        <a:spcAft>
                          <a:spcPts val="0"/>
                        </a:spcAft>
                      </a:pPr>
                      <a:r>
                        <a:rPr lang="en-US" sz="2800" b="1" u="sng" dirty="0">
                          <a:effectLst/>
                          <a:latin typeface="+mn-lt"/>
                          <a:ea typeface="ＭＳ 明朝" charset="-128"/>
                        </a:rPr>
                        <a:t>Unreliable</a:t>
                      </a:r>
                      <a:r>
                        <a:rPr lang="en-US" sz="2800" dirty="0">
                          <a:effectLst/>
                          <a:latin typeface="+mn-lt"/>
                          <a:ea typeface="ＭＳ 明朝" charset="-128"/>
                        </a:rPr>
                        <a:t>; varies as a function of sample size</a:t>
                      </a:r>
                    </a:p>
                  </a:txBody>
                  <a:tcPr marL="68580" marR="68580" marT="0" marB="0"/>
                </a:tc>
                <a:tc>
                  <a:txBody>
                    <a:bodyPr/>
                    <a:lstStyle/>
                    <a:p>
                      <a:pPr marL="0" marR="0">
                        <a:lnSpc>
                          <a:spcPct val="100000"/>
                        </a:lnSpc>
                        <a:spcBef>
                          <a:spcPts val="0"/>
                        </a:spcBef>
                        <a:spcAft>
                          <a:spcPts val="0"/>
                        </a:spcAft>
                      </a:pPr>
                      <a:r>
                        <a:rPr lang="en-US" sz="2800">
                          <a:effectLst/>
                          <a:latin typeface="+mn-lt"/>
                          <a:ea typeface="ＭＳ 明朝" charset="-128"/>
                        </a:rPr>
                        <a:t>Not dependent on sample size</a:t>
                      </a:r>
                    </a:p>
                  </a:txBody>
                  <a:tcPr marL="68580" marR="68580" marT="0" marB="0"/>
                </a:tc>
                <a:extLst>
                  <a:ext uri="{0D108BD9-81ED-4DB2-BD59-A6C34878D82A}">
                    <a16:rowId xmlns:a16="http://schemas.microsoft.com/office/drawing/2014/main" val="10001"/>
                  </a:ext>
                </a:extLst>
              </a:tr>
              <a:tr h="370840">
                <a:tc>
                  <a:txBody>
                    <a:bodyPr/>
                    <a:lstStyle/>
                    <a:p>
                      <a:pPr marL="0" marR="0">
                        <a:lnSpc>
                          <a:spcPct val="100000"/>
                        </a:lnSpc>
                        <a:spcBef>
                          <a:spcPts val="0"/>
                        </a:spcBef>
                        <a:spcAft>
                          <a:spcPts val="0"/>
                        </a:spcAft>
                      </a:pPr>
                      <a:r>
                        <a:rPr lang="en-US" sz="2800" b="1" u="sng" dirty="0">
                          <a:effectLst/>
                          <a:latin typeface="+mn-lt"/>
                          <a:ea typeface="ＭＳ 明朝" charset="-128"/>
                        </a:rPr>
                        <a:t>Uninformative</a:t>
                      </a:r>
                      <a:r>
                        <a:rPr lang="en-US" sz="2800" dirty="0">
                          <a:effectLst/>
                          <a:latin typeface="+mn-lt"/>
                          <a:ea typeface="ＭＳ 明朝" charset="-128"/>
                        </a:rPr>
                        <a:t>; forces continuous results into a dichotomy</a:t>
                      </a:r>
                    </a:p>
                  </a:txBody>
                  <a:tcPr marL="68580" marR="68580" marT="0" marB="0"/>
                </a:tc>
                <a:tc>
                  <a:txBody>
                    <a:bodyPr/>
                    <a:lstStyle/>
                    <a:p>
                      <a:pPr marL="0" marR="0">
                        <a:lnSpc>
                          <a:spcPct val="100000"/>
                        </a:lnSpc>
                        <a:spcBef>
                          <a:spcPts val="0"/>
                        </a:spcBef>
                        <a:spcAft>
                          <a:spcPts val="0"/>
                        </a:spcAft>
                      </a:pPr>
                      <a:r>
                        <a:rPr lang="en-US" sz="2800">
                          <a:effectLst/>
                          <a:latin typeface="+mn-lt"/>
                          <a:ea typeface="ＭＳ 明朝" charset="-128"/>
                        </a:rPr>
                        <a:t>Expresses the magnitude of the relationship in question</a:t>
                      </a:r>
                    </a:p>
                  </a:txBody>
                  <a:tcPr marL="68580" marR="68580" marT="0" marB="0"/>
                </a:tc>
                <a:extLst>
                  <a:ext uri="{0D108BD9-81ED-4DB2-BD59-A6C34878D82A}">
                    <a16:rowId xmlns:a16="http://schemas.microsoft.com/office/drawing/2014/main" val="10002"/>
                  </a:ext>
                </a:extLst>
              </a:tr>
              <a:tr h="370840">
                <a:tc>
                  <a:txBody>
                    <a:bodyPr/>
                    <a:lstStyle/>
                    <a:p>
                      <a:pPr marL="0" marR="0">
                        <a:lnSpc>
                          <a:spcPct val="100000"/>
                        </a:lnSpc>
                        <a:spcBef>
                          <a:spcPts val="0"/>
                        </a:spcBef>
                        <a:spcAft>
                          <a:spcPts val="0"/>
                        </a:spcAft>
                      </a:pPr>
                      <a:r>
                        <a:rPr lang="en-US" sz="2800" b="1" u="sng" dirty="0">
                          <a:effectLst/>
                          <a:latin typeface="+mn-lt"/>
                          <a:ea typeface="ＭＳ 明朝" charset="-128"/>
                        </a:rPr>
                        <a:t>Arbitrary</a:t>
                      </a:r>
                      <a:r>
                        <a:rPr lang="en-US" sz="2800" dirty="0">
                          <a:effectLst/>
                          <a:latin typeface="+mn-lt"/>
                          <a:ea typeface="ＭＳ 明朝" charset="-128"/>
                        </a:rPr>
                        <a:t> convention (.05)</a:t>
                      </a:r>
                    </a:p>
                  </a:txBody>
                  <a:tcPr marL="68580" marR="68580" marT="0" marB="0"/>
                </a:tc>
                <a:tc>
                  <a:txBody>
                    <a:bodyPr/>
                    <a:lstStyle/>
                    <a:p>
                      <a:pPr marL="0" marR="0">
                        <a:lnSpc>
                          <a:spcPct val="100000"/>
                        </a:lnSpc>
                        <a:spcBef>
                          <a:spcPts val="0"/>
                        </a:spcBef>
                        <a:spcAft>
                          <a:spcPts val="0"/>
                        </a:spcAft>
                      </a:pPr>
                      <a:r>
                        <a:rPr lang="en-US" sz="2800" dirty="0">
                          <a:effectLst/>
                          <a:latin typeface="+mn-lt"/>
                          <a:ea typeface="ＭＳ 明朝" charset="-128"/>
                        </a:rPr>
                        <a:t>Continuous; can be compared or combined across studies</a:t>
                      </a:r>
                    </a:p>
                  </a:txBody>
                  <a:tcPr marL="68580" marR="68580" marT="0" marB="0"/>
                </a:tc>
                <a:extLst>
                  <a:ext uri="{0D108BD9-81ED-4DB2-BD59-A6C34878D82A}">
                    <a16:rowId xmlns:a16="http://schemas.microsoft.com/office/drawing/2014/main" val="10003"/>
                  </a:ext>
                </a:extLst>
              </a:tr>
            </a:tbl>
          </a:graphicData>
        </a:graphic>
      </p:graphicFrame>
      <p:sp>
        <p:nvSpPr>
          <p:cNvPr id="6" name="Bent Arrow 5"/>
          <p:cNvSpPr/>
          <p:nvPr/>
        </p:nvSpPr>
        <p:spPr>
          <a:xfrm rot="10800000">
            <a:off x="11199972" y="3733800"/>
            <a:ext cx="763428" cy="2286000"/>
          </a:xfrm>
          <a:prstGeom prst="bentArrow">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7" name="Explosion 2 6"/>
          <p:cNvSpPr/>
          <p:nvPr/>
        </p:nvSpPr>
        <p:spPr>
          <a:xfrm>
            <a:off x="5638800" y="4876800"/>
            <a:ext cx="6324600" cy="19050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What we really want to know!</a:t>
            </a:r>
          </a:p>
        </p:txBody>
      </p:sp>
      <p:sp>
        <p:nvSpPr>
          <p:cNvPr id="3" name="TextBox 2"/>
          <p:cNvSpPr txBox="1"/>
          <p:nvPr/>
        </p:nvSpPr>
        <p:spPr>
          <a:xfrm>
            <a:off x="106017" y="6308034"/>
            <a:ext cx="3697357" cy="371061"/>
          </a:xfrm>
          <a:prstGeom prst="rect">
            <a:avLst/>
          </a:prstGeom>
          <a:noFill/>
        </p:spPr>
        <p:txBody>
          <a:bodyPr wrap="square" rtlCol="0">
            <a:spAutoFit/>
          </a:bodyPr>
          <a:lstStyle/>
          <a:p>
            <a:r>
              <a:rPr lang="en-GB" dirty="0"/>
              <a:t>Thanks to Luke Plonsky for this slide!</a:t>
            </a:r>
            <a:endParaRPr lang="en-US" dirty="0"/>
          </a:p>
        </p:txBody>
      </p:sp>
    </p:spTree>
    <p:extLst>
      <p:ext uri="{BB962C8B-B14F-4D97-AF65-F5344CB8AC3E}">
        <p14:creationId xmlns:p14="http://schemas.microsoft.com/office/powerpoint/2010/main" val="340075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1600200" y="260940"/>
            <a:ext cx="9067800" cy="777814"/>
          </a:xfrm>
        </p:spPr>
        <p:txBody>
          <a:bodyPr>
            <a:normAutofit fontScale="90000"/>
          </a:bodyPr>
          <a:lstStyle/>
          <a:p>
            <a:r>
              <a:rPr lang="en-US" sz="3200" dirty="0">
                <a:cs typeface="News Gothic MT"/>
              </a:rPr>
              <a:t>An example of how the unreliability of </a:t>
            </a:r>
            <a:r>
              <a:rPr lang="en-US" sz="3200" i="1" dirty="0">
                <a:cs typeface="News Gothic MT"/>
              </a:rPr>
              <a:t>p</a:t>
            </a:r>
            <a:r>
              <a:rPr lang="en-US" sz="3200" dirty="0">
                <a:cs typeface="News Gothic MT"/>
              </a:rPr>
              <a:t> values plays out</a:t>
            </a:r>
          </a:p>
        </p:txBody>
      </p:sp>
      <p:sp>
        <p:nvSpPr>
          <p:cNvPr id="206851" name="Rectangle 3"/>
          <p:cNvSpPr>
            <a:spLocks noGrp="1" noChangeArrowheads="1"/>
          </p:cNvSpPr>
          <p:nvPr>
            <p:ph type="body" sz="half" idx="1"/>
          </p:nvPr>
        </p:nvSpPr>
        <p:spPr>
          <a:xfrm>
            <a:off x="1752600" y="1385440"/>
            <a:ext cx="8686800" cy="1205361"/>
          </a:xfrm>
        </p:spPr>
        <p:txBody>
          <a:bodyPr>
            <a:normAutofit/>
          </a:bodyPr>
          <a:lstStyle/>
          <a:p>
            <a:r>
              <a:rPr lang="en-US" sz="2200" i="1" dirty="0">
                <a:latin typeface="Calibri" charset="0"/>
                <a:ea typeface="Calibri" charset="0"/>
                <a:cs typeface="Calibri" charset="0"/>
              </a:rPr>
              <a:t>The effects of A and B are always different—in some decimal place—for any A and B. Thus asking </a:t>
            </a:r>
            <a:r>
              <a:rPr lang="ja-JP" altLang="en-US" sz="2200" i="1" dirty="0">
                <a:latin typeface="Calibri" charset="0"/>
                <a:ea typeface="Calibri" charset="0"/>
                <a:cs typeface="Calibri" charset="0"/>
              </a:rPr>
              <a:t>‘</a:t>
            </a:r>
            <a:r>
              <a:rPr lang="en-US" sz="2200" i="1" dirty="0">
                <a:latin typeface="Calibri" charset="0"/>
                <a:ea typeface="Calibri" charset="0"/>
                <a:cs typeface="Calibri" charset="0"/>
              </a:rPr>
              <a:t>are the effects different?</a:t>
            </a:r>
            <a:r>
              <a:rPr lang="ja-JP" altLang="en-US" sz="2200" i="1" dirty="0">
                <a:latin typeface="Calibri" charset="0"/>
                <a:ea typeface="Calibri" charset="0"/>
                <a:cs typeface="Calibri" charset="0"/>
              </a:rPr>
              <a:t>’</a:t>
            </a:r>
            <a:r>
              <a:rPr lang="en-US" sz="2200" i="1" dirty="0">
                <a:latin typeface="Calibri" charset="0"/>
                <a:ea typeface="Calibri" charset="0"/>
                <a:cs typeface="Calibri" charset="0"/>
              </a:rPr>
              <a:t> is foolish</a:t>
            </a:r>
            <a:r>
              <a:rPr lang="en-US" sz="2000" dirty="0">
                <a:latin typeface="Calibri" charset="0"/>
                <a:ea typeface="Calibri" charset="0"/>
                <a:cs typeface="Calibri" charset="0"/>
              </a:rPr>
              <a:t> </a:t>
            </a:r>
            <a:r>
              <a:rPr lang="en-US" sz="1600" dirty="0">
                <a:latin typeface="Calibri" charset="0"/>
                <a:ea typeface="Calibri" charset="0"/>
                <a:cs typeface="Calibri" charset="0"/>
              </a:rPr>
              <a:t>(Tukey, 1991, p. 100).</a:t>
            </a:r>
          </a:p>
        </p:txBody>
      </p:sp>
      <p:graphicFrame>
        <p:nvGraphicFramePr>
          <p:cNvPr id="207309" name="Group 461"/>
          <p:cNvGraphicFramePr>
            <a:graphicFrameLocks noGrp="1"/>
          </p:cNvGraphicFramePr>
          <p:nvPr>
            <p:ph sz="quarter" idx="2"/>
            <p:extLst/>
          </p:nvPr>
        </p:nvGraphicFramePr>
        <p:xfrm>
          <a:off x="2362200" y="2667000"/>
          <a:ext cx="7467600" cy="990600"/>
        </p:xfrm>
        <a:graphic>
          <a:graphicData uri="http://schemas.openxmlformats.org/drawingml/2006/table">
            <a:tbl>
              <a:tblPr/>
              <a:tblGrid>
                <a:gridCol w="9144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974725">
                  <a:extLst>
                    <a:ext uri="{9D8B030D-6E8A-4147-A177-3AD203B41FA5}">
                      <a16:colId xmlns:a16="http://schemas.microsoft.com/office/drawing/2014/main" val="20002"/>
                    </a:ext>
                  </a:extLst>
                </a:gridCol>
                <a:gridCol w="1200150">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gridCol w="1076325">
                  <a:extLst>
                    <a:ext uri="{9D8B030D-6E8A-4147-A177-3AD203B41FA5}">
                      <a16:colId xmlns:a16="http://schemas.microsoft.com/office/drawing/2014/main" val="20005"/>
                    </a:ext>
                  </a:extLst>
                </a:gridCol>
                <a:gridCol w="1076325">
                  <a:extLst>
                    <a:ext uri="{9D8B030D-6E8A-4147-A177-3AD203B41FA5}">
                      <a16:colId xmlns:a16="http://schemas.microsoft.com/office/drawing/2014/main" val="20006"/>
                    </a:ext>
                  </a:extLst>
                </a:gridCol>
              </a:tblGrid>
              <a:tr h="495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Study</a:t>
                      </a:r>
                    </a:p>
                  </a:txBody>
                  <a:tcPr anchor="ctr" horzOverflow="overflow">
                    <a:lnL cap="flat">
                      <a:noFill/>
                    </a:lnL>
                    <a:lnR>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N</a:t>
                      </a:r>
                      <a:r>
                        <a:rPr kumimoji="0" lang="en-US" sz="1800" b="0" i="0" u="none" strike="noStrike" cap="none" normalizeH="0" baseline="-25000">
                          <a:ln>
                            <a:noFill/>
                          </a:ln>
                          <a:solidFill>
                            <a:schemeClr val="tx1"/>
                          </a:solidFill>
                          <a:effectLst/>
                          <a:latin typeface="News Gothic MT"/>
                          <a:ea typeface="ＭＳ Ｐゴシック" charset="0"/>
                          <a:cs typeface="News Gothic MT"/>
                        </a:rPr>
                        <a:t>1</a:t>
                      </a:r>
                    </a:p>
                  </a:txBody>
                  <a:tcPr anchor="ctr" horzOverflow="overflow">
                    <a:lnL>
                      <a:noFill/>
                    </a:lnL>
                    <a:lnR>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N</a:t>
                      </a:r>
                      <a:r>
                        <a:rPr kumimoji="0" lang="en-US" sz="1800" b="0" i="0" u="none" strike="noStrike" cap="none" normalizeH="0" baseline="-25000">
                          <a:ln>
                            <a:noFill/>
                          </a:ln>
                          <a:solidFill>
                            <a:schemeClr val="tx1"/>
                          </a:solidFill>
                          <a:effectLst/>
                          <a:latin typeface="News Gothic MT"/>
                          <a:ea typeface="ＭＳ Ｐゴシック" charset="0"/>
                          <a:cs typeface="News Gothic MT"/>
                        </a:rPr>
                        <a:t>2</a:t>
                      </a:r>
                    </a:p>
                  </a:txBody>
                  <a:tcPr anchor="ctr" horzOverflow="overflow">
                    <a:lnL>
                      <a:noFill/>
                    </a:lnL>
                    <a:lnR>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M</a:t>
                      </a:r>
                      <a:r>
                        <a:rPr kumimoji="0" lang="en-US" sz="1800" b="0" i="0" u="none" strike="noStrike" cap="none" normalizeH="0" baseline="-25000">
                          <a:ln>
                            <a:noFill/>
                          </a:ln>
                          <a:solidFill>
                            <a:schemeClr val="tx1"/>
                          </a:solidFill>
                          <a:effectLst/>
                          <a:latin typeface="News Gothic MT"/>
                          <a:ea typeface="ＭＳ Ｐゴシック" charset="0"/>
                          <a:cs typeface="News Gothic MT"/>
                        </a:rPr>
                        <a:t>1</a:t>
                      </a:r>
                      <a:r>
                        <a:rPr kumimoji="0" lang="en-US" sz="1800" b="0" i="0" u="none" strike="noStrike" cap="none" normalizeH="0" baseline="0">
                          <a:ln>
                            <a:noFill/>
                          </a:ln>
                          <a:solidFill>
                            <a:schemeClr val="tx1"/>
                          </a:solidFill>
                          <a:effectLst/>
                          <a:latin typeface="News Gothic MT"/>
                          <a:ea typeface="ＭＳ Ｐゴシック" charset="0"/>
                          <a:cs typeface="News Gothic MT"/>
                        </a:rPr>
                        <a:t> (SD</a:t>
                      </a:r>
                      <a:r>
                        <a:rPr kumimoji="0" lang="en-US" sz="1800" b="0" i="0" u="none" strike="noStrike" cap="none" normalizeH="0" baseline="-25000">
                          <a:ln>
                            <a:noFill/>
                          </a:ln>
                          <a:solidFill>
                            <a:schemeClr val="tx1"/>
                          </a:solidFill>
                          <a:effectLst/>
                          <a:latin typeface="News Gothic MT"/>
                          <a:ea typeface="ＭＳ Ｐゴシック" charset="0"/>
                          <a:cs typeface="News Gothic MT"/>
                        </a:rPr>
                        <a:t>1</a:t>
                      </a:r>
                      <a:r>
                        <a:rPr kumimoji="0" lang="en-US" sz="1800" b="0" i="0" u="none" strike="noStrike" cap="none" normalizeH="0" baseline="0">
                          <a:ln>
                            <a:noFill/>
                          </a:ln>
                          <a:solidFill>
                            <a:schemeClr val="tx1"/>
                          </a:solidFill>
                          <a:effectLst/>
                          <a:latin typeface="News Gothic MT"/>
                          <a:ea typeface="ＭＳ Ｐゴシック" charset="0"/>
                          <a:cs typeface="News Gothic MT"/>
                        </a:rPr>
                        <a:t>)</a:t>
                      </a:r>
                    </a:p>
                  </a:txBody>
                  <a:tcPr anchor="ctr" horzOverflow="overflow">
                    <a:lnL>
                      <a:noFill/>
                    </a:lnL>
                    <a:lnR>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M</a:t>
                      </a:r>
                      <a:r>
                        <a:rPr kumimoji="0" lang="en-US" sz="1800" b="0" i="0" u="none" strike="noStrike" cap="none" normalizeH="0" baseline="-25000">
                          <a:ln>
                            <a:noFill/>
                          </a:ln>
                          <a:solidFill>
                            <a:schemeClr val="tx1"/>
                          </a:solidFill>
                          <a:effectLst/>
                          <a:latin typeface="News Gothic MT"/>
                          <a:ea typeface="ＭＳ Ｐゴシック" charset="0"/>
                          <a:cs typeface="News Gothic MT"/>
                        </a:rPr>
                        <a:t>2</a:t>
                      </a:r>
                      <a:r>
                        <a:rPr kumimoji="0" lang="en-US" sz="1800" b="0" i="0" u="none" strike="noStrike" cap="none" normalizeH="0" baseline="0">
                          <a:ln>
                            <a:noFill/>
                          </a:ln>
                          <a:solidFill>
                            <a:schemeClr val="tx1"/>
                          </a:solidFill>
                          <a:effectLst/>
                          <a:latin typeface="News Gothic MT"/>
                          <a:ea typeface="ＭＳ Ｐゴシック" charset="0"/>
                          <a:cs typeface="News Gothic MT"/>
                        </a:rPr>
                        <a:t> (SD</a:t>
                      </a:r>
                      <a:r>
                        <a:rPr kumimoji="0" lang="en-US" sz="1800" b="0" i="0" u="none" strike="noStrike" cap="none" normalizeH="0" baseline="-25000">
                          <a:ln>
                            <a:noFill/>
                          </a:ln>
                          <a:solidFill>
                            <a:schemeClr val="tx1"/>
                          </a:solidFill>
                          <a:effectLst/>
                          <a:latin typeface="News Gothic MT"/>
                          <a:ea typeface="ＭＳ Ｐゴシック" charset="0"/>
                          <a:cs typeface="News Gothic MT"/>
                        </a:rPr>
                        <a:t>2</a:t>
                      </a:r>
                      <a:r>
                        <a:rPr kumimoji="0" lang="en-US" sz="1800" b="0" i="0" u="none" strike="noStrike" cap="none" normalizeH="0" baseline="0">
                          <a:ln>
                            <a:noFill/>
                          </a:ln>
                          <a:solidFill>
                            <a:schemeClr val="tx1"/>
                          </a:solidFill>
                          <a:effectLst/>
                          <a:latin typeface="News Gothic MT"/>
                          <a:ea typeface="ＭＳ Ｐゴシック" charset="0"/>
                          <a:cs typeface="News Gothic MT"/>
                        </a:rPr>
                        <a:t>)</a:t>
                      </a:r>
                    </a:p>
                  </a:txBody>
                  <a:tcPr anchor="ctr" horzOverflow="overflow">
                    <a:lnL>
                      <a:noFill/>
                    </a:lnL>
                    <a:lnR>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a:ln>
                            <a:noFill/>
                          </a:ln>
                          <a:solidFill>
                            <a:schemeClr val="tx1"/>
                          </a:solidFill>
                          <a:effectLst/>
                          <a:latin typeface="News Gothic MT"/>
                          <a:ea typeface="ＭＳ Ｐゴシック" charset="0"/>
                          <a:cs typeface="News Gothic MT"/>
                        </a:rPr>
                        <a:t>p</a:t>
                      </a:r>
                    </a:p>
                  </a:txBody>
                  <a:tcPr anchor="ctr" horzOverflow="overflow">
                    <a:lnL>
                      <a:noFill/>
                    </a:lnL>
                    <a:lnR>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a:ln>
                            <a:noFill/>
                          </a:ln>
                          <a:solidFill>
                            <a:schemeClr val="tx1"/>
                          </a:solidFill>
                          <a:effectLst/>
                          <a:latin typeface="News Gothic MT"/>
                          <a:ea typeface="ＭＳ Ｐゴシック" charset="0"/>
                          <a:cs typeface="News Gothic MT"/>
                        </a:rPr>
                        <a:t>d</a:t>
                      </a:r>
                    </a:p>
                  </a:txBody>
                  <a:tcPr anchor="ctr" horzOverflow="overflow">
                    <a:lnL>
                      <a:noFill/>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5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1</a:t>
                      </a:r>
                    </a:p>
                  </a:txBody>
                  <a:tcPr anchor="ctr" horzOverflow="overflow">
                    <a:lnL cap="flat">
                      <a:noFill/>
                    </a:lnL>
                    <a:lnR>
                      <a:noFill/>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5</a:t>
                      </a:r>
                    </a:p>
                  </a:txBody>
                  <a:tcPr anchor="ctr" horzOverflow="overflow">
                    <a:lnL>
                      <a:noFill/>
                    </a:lnL>
                    <a:lnR>
                      <a:noFill/>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5</a:t>
                      </a:r>
                    </a:p>
                  </a:txBody>
                  <a:tcPr anchor="ctr" horzOverflow="overflow">
                    <a:lnL>
                      <a:noFill/>
                    </a:lnL>
                    <a:lnR>
                      <a:noFill/>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15 (3)</a:t>
                      </a:r>
                    </a:p>
                  </a:txBody>
                  <a:tcPr anchor="ctr" horzOverflow="overflow">
                    <a:lnL>
                      <a:noFill/>
                    </a:lnL>
                    <a:lnR>
                      <a:noFill/>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18 (4)</a:t>
                      </a:r>
                    </a:p>
                  </a:txBody>
                  <a:tcPr anchor="ctr" horzOverflow="overflow">
                    <a:lnL>
                      <a:noFill/>
                    </a:lnL>
                    <a:lnR>
                      <a:noFill/>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.2265</a:t>
                      </a:r>
                    </a:p>
                  </a:txBody>
                  <a:tcPr anchor="ctr" horzOverflow="overflow">
                    <a:lnL>
                      <a:noFill/>
                    </a:lnL>
                    <a:lnR>
                      <a:noFill/>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0.85</a:t>
                      </a:r>
                    </a:p>
                  </a:txBody>
                  <a:tcPr anchor="ctr" horzOverflow="overflow">
                    <a:lnL>
                      <a:noFill/>
                    </a:lnL>
                    <a:lnR cap="flat">
                      <a:noFill/>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07314" name="Group 466"/>
          <p:cNvGraphicFramePr>
            <a:graphicFrameLocks noGrp="1"/>
          </p:cNvGraphicFramePr>
          <p:nvPr>
            <p:ph sz="quarter" idx="3"/>
            <p:extLst/>
          </p:nvPr>
        </p:nvGraphicFramePr>
        <p:xfrm>
          <a:off x="2362200" y="3657600"/>
          <a:ext cx="7467600" cy="609600"/>
        </p:xfrm>
        <a:graphic>
          <a:graphicData uri="http://schemas.openxmlformats.org/drawingml/2006/table">
            <a:tbl>
              <a:tblPr/>
              <a:tblGrid>
                <a:gridCol w="914400">
                  <a:extLst>
                    <a:ext uri="{9D8B030D-6E8A-4147-A177-3AD203B41FA5}">
                      <a16:colId xmlns:a16="http://schemas.microsoft.com/office/drawing/2014/main" val="20000"/>
                    </a:ext>
                  </a:extLst>
                </a:gridCol>
                <a:gridCol w="944563">
                  <a:extLst>
                    <a:ext uri="{9D8B030D-6E8A-4147-A177-3AD203B41FA5}">
                      <a16:colId xmlns:a16="http://schemas.microsoft.com/office/drawing/2014/main" val="20001"/>
                    </a:ext>
                  </a:extLst>
                </a:gridCol>
                <a:gridCol w="1096962">
                  <a:extLst>
                    <a:ext uri="{9D8B030D-6E8A-4147-A177-3AD203B41FA5}">
                      <a16:colId xmlns:a16="http://schemas.microsoft.com/office/drawing/2014/main" val="20002"/>
                    </a:ext>
                  </a:extLst>
                </a:gridCol>
                <a:gridCol w="1200150">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gridCol w="1076325">
                  <a:extLst>
                    <a:ext uri="{9D8B030D-6E8A-4147-A177-3AD203B41FA5}">
                      <a16:colId xmlns:a16="http://schemas.microsoft.com/office/drawing/2014/main" val="20005"/>
                    </a:ext>
                  </a:extLst>
                </a:gridCol>
                <a:gridCol w="1076325">
                  <a:extLst>
                    <a:ext uri="{9D8B030D-6E8A-4147-A177-3AD203B41FA5}">
                      <a16:colId xmlns:a16="http://schemas.microsoft.com/office/drawing/2014/main" val="20006"/>
                    </a:ext>
                  </a:extLst>
                </a:gridCol>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2</a:t>
                      </a:r>
                    </a:p>
                  </a:txBody>
                  <a:tcPr anchor="ctr" horzOverflow="overflow">
                    <a:lnL cap="flat">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15</a:t>
                      </a:r>
                    </a:p>
                  </a:txBody>
                  <a:tcPr anchor="ctr" horzOverflow="overflow">
                    <a:lnL>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15</a:t>
                      </a:r>
                    </a:p>
                  </a:txBody>
                  <a:tcPr anchor="ctr" horzOverflow="overflow">
                    <a:lnL>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15 (3)</a:t>
                      </a:r>
                    </a:p>
                  </a:txBody>
                  <a:tcPr anchor="ctr" horzOverflow="overflow">
                    <a:lnL>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18 (4)</a:t>
                      </a:r>
                    </a:p>
                  </a:txBody>
                  <a:tcPr anchor="ctr" horzOverflow="overflow">
                    <a:lnL>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.0276</a:t>
                      </a:r>
                    </a:p>
                  </a:txBody>
                  <a:tcPr anchor="ctr" horzOverflow="overflow">
                    <a:lnL>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0.85</a:t>
                      </a:r>
                    </a:p>
                  </a:txBody>
                  <a:tcPr anchor="ctr" horzOverflow="overflow">
                    <a:lnL>
                      <a:noFill/>
                    </a:lnL>
                    <a:lnR cap="flat">
                      <a:noFill/>
                    </a:lnR>
                    <a:lnT cap="flat">
                      <a:noFill/>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07315" name="Group 467"/>
          <p:cNvGraphicFramePr>
            <a:graphicFrameLocks noGrp="1"/>
          </p:cNvGraphicFramePr>
          <p:nvPr>
            <p:extLst/>
          </p:nvPr>
        </p:nvGraphicFramePr>
        <p:xfrm>
          <a:off x="2362200" y="4267200"/>
          <a:ext cx="7467600" cy="609600"/>
        </p:xfrm>
        <a:graphic>
          <a:graphicData uri="http://schemas.openxmlformats.org/drawingml/2006/table">
            <a:tbl>
              <a:tblPr/>
              <a:tblGrid>
                <a:gridCol w="914400">
                  <a:extLst>
                    <a:ext uri="{9D8B030D-6E8A-4147-A177-3AD203B41FA5}">
                      <a16:colId xmlns:a16="http://schemas.microsoft.com/office/drawing/2014/main" val="20000"/>
                    </a:ext>
                  </a:extLst>
                </a:gridCol>
                <a:gridCol w="944563">
                  <a:extLst>
                    <a:ext uri="{9D8B030D-6E8A-4147-A177-3AD203B41FA5}">
                      <a16:colId xmlns:a16="http://schemas.microsoft.com/office/drawing/2014/main" val="20001"/>
                    </a:ext>
                  </a:extLst>
                </a:gridCol>
                <a:gridCol w="1096962">
                  <a:extLst>
                    <a:ext uri="{9D8B030D-6E8A-4147-A177-3AD203B41FA5}">
                      <a16:colId xmlns:a16="http://schemas.microsoft.com/office/drawing/2014/main" val="20002"/>
                    </a:ext>
                  </a:extLst>
                </a:gridCol>
                <a:gridCol w="1200150">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gridCol w="1076325">
                  <a:extLst>
                    <a:ext uri="{9D8B030D-6E8A-4147-A177-3AD203B41FA5}">
                      <a16:colId xmlns:a16="http://schemas.microsoft.com/office/drawing/2014/main" val="20005"/>
                    </a:ext>
                  </a:extLst>
                </a:gridCol>
                <a:gridCol w="1076325">
                  <a:extLst>
                    <a:ext uri="{9D8B030D-6E8A-4147-A177-3AD203B41FA5}">
                      <a16:colId xmlns:a16="http://schemas.microsoft.com/office/drawing/2014/main" val="20006"/>
                    </a:ext>
                  </a:extLst>
                </a:gridCol>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3</a:t>
                      </a:r>
                    </a:p>
                  </a:txBody>
                  <a:tcPr anchor="ctr" horzOverflow="overflow">
                    <a:lnL cap="flat">
                      <a:noFill/>
                    </a:lnL>
                    <a:lnR>
                      <a:noFill/>
                    </a:lnR>
                    <a:lnT cap="flat">
                      <a:noFill/>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45</a:t>
                      </a:r>
                    </a:p>
                  </a:txBody>
                  <a:tcPr anchor="ctr" horzOverflow="overflow">
                    <a:lnL>
                      <a:noFill/>
                    </a:lnL>
                    <a:lnR>
                      <a:noFill/>
                    </a:lnR>
                    <a:lnT cap="flat">
                      <a:noFill/>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45</a:t>
                      </a:r>
                    </a:p>
                  </a:txBody>
                  <a:tcPr anchor="ctr" horzOverflow="overflow">
                    <a:lnL>
                      <a:noFill/>
                    </a:lnL>
                    <a:lnR>
                      <a:noFill/>
                    </a:lnR>
                    <a:lnT cap="flat">
                      <a:noFill/>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15 (3)</a:t>
                      </a:r>
                    </a:p>
                  </a:txBody>
                  <a:tcPr anchor="ctr" horzOverflow="overflow">
                    <a:lnL>
                      <a:noFill/>
                    </a:lnL>
                    <a:lnR>
                      <a:noFill/>
                    </a:lnR>
                    <a:lnT cap="flat">
                      <a:noFill/>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18 (4)</a:t>
                      </a:r>
                    </a:p>
                  </a:txBody>
                  <a:tcPr anchor="ctr" horzOverflow="overflow">
                    <a:lnL>
                      <a:noFill/>
                    </a:lnL>
                    <a:lnR>
                      <a:noFill/>
                    </a:lnR>
                    <a:lnT cap="flat">
                      <a:noFill/>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News Gothic MT"/>
                          <a:ea typeface="ＭＳ Ｐゴシック" charset="0"/>
                          <a:cs typeface="News Gothic MT"/>
                        </a:rPr>
                        <a:t>.0001</a:t>
                      </a:r>
                    </a:p>
                  </a:txBody>
                  <a:tcPr anchor="ctr" horzOverflow="overflow">
                    <a:lnL>
                      <a:noFill/>
                    </a:lnL>
                    <a:lnR>
                      <a:noFill/>
                    </a:lnR>
                    <a:lnT cap="flat">
                      <a:noFill/>
                    </a:lnT>
                    <a:lnB w="28575"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News Gothic MT"/>
                          <a:ea typeface="ＭＳ Ｐゴシック" charset="0"/>
                          <a:cs typeface="News Gothic MT"/>
                        </a:rPr>
                        <a:t>0.85</a:t>
                      </a:r>
                    </a:p>
                  </a:txBody>
                  <a:tcPr anchor="ctr" horzOverflow="overflow">
                    <a:lnL>
                      <a:noFill/>
                    </a:lnL>
                    <a:lnR cap="flat">
                      <a:noFill/>
                    </a:lnR>
                    <a:lnT cap="flat">
                      <a:noFill/>
                    </a:lnT>
                    <a:lnB w="28575"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07283" name="Text Box 435"/>
          <p:cNvSpPr txBox="1">
            <a:spLocks noChangeArrowheads="1"/>
          </p:cNvSpPr>
          <p:nvPr/>
        </p:nvSpPr>
        <p:spPr bwMode="auto">
          <a:xfrm>
            <a:off x="3124200" y="3719245"/>
            <a:ext cx="685800" cy="523220"/>
          </a:xfrm>
          <a:prstGeom prst="rect">
            <a:avLst/>
          </a:prstGeom>
          <a:noFill/>
          <a:ln w="9525">
            <a:noFill/>
            <a:miter lim="800000"/>
            <a:headEnd/>
            <a:tailEnd/>
          </a:ln>
          <a:effectLst/>
          <a:extLst/>
        </p:spPr>
        <p:txBody>
          <a:bodyPr>
            <a:spAutoFit/>
          </a:bodyPr>
          <a:lstStyle/>
          <a:p>
            <a:pPr algn="ctr">
              <a:lnSpc>
                <a:spcPct val="70000"/>
              </a:lnSpc>
              <a:spcBef>
                <a:spcPct val="50000"/>
              </a:spcBef>
              <a:buFontTx/>
              <a:buNone/>
            </a:pPr>
            <a:r>
              <a:rPr lang="en-US" sz="4000" b="1" dirty="0">
                <a:solidFill>
                  <a:schemeClr val="accent3">
                    <a:lumMod val="60000"/>
                    <a:lumOff val="40000"/>
                  </a:schemeClr>
                </a:solidFill>
                <a:latin typeface="Calibri" charset="0"/>
                <a:ea typeface="Calibri" charset="0"/>
                <a:cs typeface="Calibri" charset="0"/>
              </a:rPr>
              <a:t>↑</a:t>
            </a:r>
          </a:p>
        </p:txBody>
      </p:sp>
      <p:sp>
        <p:nvSpPr>
          <p:cNvPr id="207286" name="Text Box 438"/>
          <p:cNvSpPr txBox="1">
            <a:spLocks noChangeArrowheads="1"/>
          </p:cNvSpPr>
          <p:nvPr/>
        </p:nvSpPr>
        <p:spPr bwMode="auto">
          <a:xfrm>
            <a:off x="7391400" y="4405045"/>
            <a:ext cx="685800" cy="523220"/>
          </a:xfrm>
          <a:prstGeom prst="rect">
            <a:avLst/>
          </a:prstGeom>
          <a:noFill/>
          <a:ln w="9525">
            <a:noFill/>
            <a:miter lim="800000"/>
            <a:headEnd/>
            <a:tailEnd/>
          </a:ln>
          <a:effectLst/>
          <a:extLst/>
        </p:spPr>
        <p:txBody>
          <a:bodyPr>
            <a:spAutoFit/>
          </a:bodyPr>
          <a:lstStyle/>
          <a:p>
            <a:pPr algn="ctr">
              <a:lnSpc>
                <a:spcPct val="70000"/>
              </a:lnSpc>
              <a:spcBef>
                <a:spcPct val="50000"/>
              </a:spcBef>
              <a:buFontTx/>
              <a:buNone/>
            </a:pPr>
            <a:r>
              <a:rPr lang="en-US" sz="4000" b="1" dirty="0">
                <a:solidFill>
                  <a:schemeClr val="accent3">
                    <a:lumMod val="60000"/>
                    <a:lumOff val="40000"/>
                  </a:schemeClr>
                </a:solidFill>
                <a:latin typeface="Calibri" charset="0"/>
                <a:ea typeface="Calibri" charset="0"/>
                <a:cs typeface="Calibri" charset="0"/>
              </a:rPr>
              <a:t>↓</a:t>
            </a:r>
          </a:p>
        </p:txBody>
      </p:sp>
      <p:sp>
        <p:nvSpPr>
          <p:cNvPr id="207288" name="Text Box 440"/>
          <p:cNvSpPr txBox="1">
            <a:spLocks noChangeArrowheads="1"/>
          </p:cNvSpPr>
          <p:nvPr/>
        </p:nvSpPr>
        <p:spPr bwMode="auto">
          <a:xfrm>
            <a:off x="3124200" y="4373295"/>
            <a:ext cx="685800" cy="523220"/>
          </a:xfrm>
          <a:prstGeom prst="rect">
            <a:avLst/>
          </a:prstGeom>
          <a:noFill/>
          <a:ln w="9525">
            <a:noFill/>
            <a:miter lim="800000"/>
            <a:headEnd/>
            <a:tailEnd/>
          </a:ln>
          <a:effectLst/>
          <a:extLst/>
        </p:spPr>
        <p:txBody>
          <a:bodyPr>
            <a:spAutoFit/>
          </a:bodyPr>
          <a:lstStyle/>
          <a:p>
            <a:pPr algn="ctr">
              <a:lnSpc>
                <a:spcPct val="70000"/>
              </a:lnSpc>
              <a:spcBef>
                <a:spcPct val="50000"/>
              </a:spcBef>
              <a:buFontTx/>
              <a:buNone/>
            </a:pPr>
            <a:r>
              <a:rPr lang="en-US" sz="4000" b="1" dirty="0">
                <a:solidFill>
                  <a:schemeClr val="accent3">
                    <a:lumMod val="60000"/>
                    <a:lumOff val="40000"/>
                  </a:schemeClr>
                </a:solidFill>
                <a:latin typeface="Calibri" charset="0"/>
                <a:ea typeface="Calibri" charset="0"/>
                <a:cs typeface="Calibri" charset="0"/>
              </a:rPr>
              <a:t>↑</a:t>
            </a:r>
          </a:p>
        </p:txBody>
      </p:sp>
      <p:sp>
        <p:nvSpPr>
          <p:cNvPr id="207289" name="Text Box 441"/>
          <p:cNvSpPr txBox="1">
            <a:spLocks noChangeArrowheads="1"/>
          </p:cNvSpPr>
          <p:nvPr/>
        </p:nvSpPr>
        <p:spPr bwMode="auto">
          <a:xfrm>
            <a:off x="7391400" y="3795445"/>
            <a:ext cx="685800" cy="523220"/>
          </a:xfrm>
          <a:prstGeom prst="rect">
            <a:avLst/>
          </a:prstGeom>
          <a:noFill/>
          <a:ln w="9525">
            <a:noFill/>
            <a:miter lim="800000"/>
            <a:headEnd/>
            <a:tailEnd/>
          </a:ln>
          <a:effectLst/>
          <a:extLst/>
        </p:spPr>
        <p:txBody>
          <a:bodyPr>
            <a:spAutoFit/>
          </a:bodyPr>
          <a:lstStyle/>
          <a:p>
            <a:pPr algn="ctr">
              <a:lnSpc>
                <a:spcPct val="70000"/>
              </a:lnSpc>
              <a:spcBef>
                <a:spcPct val="50000"/>
              </a:spcBef>
              <a:buFontTx/>
              <a:buNone/>
            </a:pPr>
            <a:r>
              <a:rPr lang="en-US" sz="4000" b="1" dirty="0">
                <a:solidFill>
                  <a:schemeClr val="accent3">
                    <a:lumMod val="60000"/>
                    <a:lumOff val="40000"/>
                  </a:schemeClr>
                </a:solidFill>
                <a:latin typeface="Calibri" charset="0"/>
                <a:ea typeface="Calibri" charset="0"/>
                <a:cs typeface="Calibri" charset="0"/>
              </a:rPr>
              <a:t>↓</a:t>
            </a:r>
          </a:p>
        </p:txBody>
      </p:sp>
      <p:sp>
        <p:nvSpPr>
          <p:cNvPr id="207290" name="Oval 442"/>
          <p:cNvSpPr>
            <a:spLocks noChangeArrowheads="1"/>
          </p:cNvSpPr>
          <p:nvPr/>
        </p:nvSpPr>
        <p:spPr bwMode="auto">
          <a:xfrm>
            <a:off x="8686800" y="3200400"/>
            <a:ext cx="1295400" cy="1676400"/>
          </a:xfrm>
          <a:prstGeom prst="ellipse">
            <a:avLst/>
          </a:prstGeom>
          <a:noFill/>
          <a:ln w="4445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Calibri" charset="0"/>
              <a:ea typeface="Calibri" charset="0"/>
              <a:cs typeface="Calibri" charset="0"/>
            </a:endParaRPr>
          </a:p>
        </p:txBody>
      </p:sp>
      <p:sp>
        <p:nvSpPr>
          <p:cNvPr id="207291" name="Text Box 443"/>
          <p:cNvSpPr txBox="1">
            <a:spLocks noChangeArrowheads="1"/>
          </p:cNvSpPr>
          <p:nvPr/>
        </p:nvSpPr>
        <p:spPr bwMode="auto">
          <a:xfrm>
            <a:off x="4127130" y="3719245"/>
            <a:ext cx="685800" cy="523220"/>
          </a:xfrm>
          <a:prstGeom prst="rect">
            <a:avLst/>
          </a:prstGeom>
          <a:noFill/>
          <a:ln w="9525">
            <a:noFill/>
            <a:miter lim="800000"/>
            <a:headEnd/>
            <a:tailEnd/>
          </a:ln>
          <a:effectLst/>
          <a:extLst/>
        </p:spPr>
        <p:txBody>
          <a:bodyPr>
            <a:spAutoFit/>
          </a:bodyPr>
          <a:lstStyle/>
          <a:p>
            <a:pPr algn="ctr">
              <a:lnSpc>
                <a:spcPct val="70000"/>
              </a:lnSpc>
              <a:spcBef>
                <a:spcPct val="50000"/>
              </a:spcBef>
              <a:buFontTx/>
              <a:buNone/>
            </a:pPr>
            <a:r>
              <a:rPr lang="en-US" sz="4000" b="1" dirty="0">
                <a:solidFill>
                  <a:schemeClr val="accent3">
                    <a:lumMod val="60000"/>
                    <a:lumOff val="40000"/>
                  </a:schemeClr>
                </a:solidFill>
                <a:latin typeface="Calibri" charset="0"/>
                <a:ea typeface="Calibri" charset="0"/>
                <a:cs typeface="Calibri" charset="0"/>
              </a:rPr>
              <a:t>↑</a:t>
            </a:r>
          </a:p>
        </p:txBody>
      </p:sp>
      <p:sp>
        <p:nvSpPr>
          <p:cNvPr id="207292" name="Text Box 444"/>
          <p:cNvSpPr txBox="1">
            <a:spLocks noChangeArrowheads="1"/>
          </p:cNvSpPr>
          <p:nvPr/>
        </p:nvSpPr>
        <p:spPr bwMode="auto">
          <a:xfrm>
            <a:off x="4114800" y="4373295"/>
            <a:ext cx="685800" cy="523220"/>
          </a:xfrm>
          <a:prstGeom prst="rect">
            <a:avLst/>
          </a:prstGeom>
          <a:noFill/>
          <a:ln w="9525">
            <a:noFill/>
            <a:miter lim="800000"/>
            <a:headEnd/>
            <a:tailEnd/>
          </a:ln>
          <a:effectLst/>
          <a:extLst/>
        </p:spPr>
        <p:txBody>
          <a:bodyPr>
            <a:spAutoFit/>
          </a:bodyPr>
          <a:lstStyle/>
          <a:p>
            <a:pPr algn="ctr">
              <a:lnSpc>
                <a:spcPct val="70000"/>
              </a:lnSpc>
              <a:spcBef>
                <a:spcPct val="50000"/>
              </a:spcBef>
              <a:buFontTx/>
              <a:buNone/>
            </a:pPr>
            <a:r>
              <a:rPr lang="en-US" sz="4000" b="1" dirty="0">
                <a:solidFill>
                  <a:schemeClr val="accent3">
                    <a:lumMod val="60000"/>
                    <a:lumOff val="40000"/>
                  </a:schemeClr>
                </a:solidFill>
                <a:latin typeface="Calibri" charset="0"/>
                <a:ea typeface="Calibri" charset="0"/>
                <a:cs typeface="Calibri" charset="0"/>
              </a:rPr>
              <a:t>↑</a:t>
            </a:r>
          </a:p>
        </p:txBody>
      </p:sp>
      <p:sp>
        <p:nvSpPr>
          <p:cNvPr id="5" name="TextBox 4"/>
          <p:cNvSpPr txBox="1"/>
          <p:nvPr/>
        </p:nvSpPr>
        <p:spPr>
          <a:xfrm>
            <a:off x="6934200" y="5486401"/>
            <a:ext cx="3505200" cy="646331"/>
          </a:xfrm>
          <a:prstGeom prst="rect">
            <a:avLst/>
          </a:prstGeom>
          <a:noFill/>
          <a:ln w="57150">
            <a:solidFill>
              <a:srgbClr val="FF6600"/>
            </a:solidFill>
          </a:ln>
        </p:spPr>
        <p:txBody>
          <a:bodyPr wrap="square" rtlCol="0">
            <a:spAutoFit/>
          </a:bodyPr>
          <a:lstStyle/>
          <a:p>
            <a:pPr algn="ctr">
              <a:buNone/>
            </a:pPr>
            <a:r>
              <a:rPr lang="en-US" dirty="0">
                <a:latin typeface="Calibri" charset="0"/>
                <a:ea typeface="Calibri" charset="0"/>
                <a:cs typeface="Calibri" charset="0"/>
              </a:rPr>
              <a:t>The (nil) hypothesis that </a:t>
            </a:r>
            <a:r>
              <a:rPr lang="en-US" i="1" dirty="0">
                <a:latin typeface="Calibri" charset="0"/>
                <a:ea typeface="Calibri" charset="0"/>
                <a:cs typeface="Calibri" charset="0"/>
              </a:rPr>
              <a:t>d</a:t>
            </a:r>
            <a:r>
              <a:rPr lang="en-US" dirty="0">
                <a:latin typeface="Calibri" charset="0"/>
                <a:ea typeface="Calibri" charset="0"/>
                <a:cs typeface="Calibri" charset="0"/>
              </a:rPr>
              <a:t> = 0 is (almost) always false! </a:t>
            </a:r>
            <a:r>
              <a:rPr lang="en-US" sz="1400" dirty="0">
                <a:latin typeface="Calibri" charset="0"/>
                <a:ea typeface="Calibri" charset="0"/>
                <a:cs typeface="Calibri" charset="0"/>
              </a:rPr>
              <a:t>(Cohen, 1994)</a:t>
            </a:r>
          </a:p>
        </p:txBody>
      </p:sp>
      <p:cxnSp>
        <p:nvCxnSpPr>
          <p:cNvPr id="7" name="Straight Arrow Connector 6"/>
          <p:cNvCxnSpPr/>
          <p:nvPr/>
        </p:nvCxnSpPr>
        <p:spPr bwMode="auto">
          <a:xfrm>
            <a:off x="4002266" y="2590800"/>
            <a:ext cx="2703334" cy="2971800"/>
          </a:xfrm>
          <a:prstGeom prst="straightConnector1">
            <a:avLst/>
          </a:prstGeom>
          <a:noFill/>
          <a:ln w="44450" cap="flat" cmpd="sng" algn="ctr">
            <a:solidFill>
              <a:srgbClr val="FF6600"/>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6" name="TextBox 15"/>
          <p:cNvSpPr txBox="1"/>
          <p:nvPr/>
        </p:nvSpPr>
        <p:spPr>
          <a:xfrm>
            <a:off x="0" y="6486939"/>
            <a:ext cx="3697357" cy="338554"/>
          </a:xfrm>
          <a:prstGeom prst="rect">
            <a:avLst/>
          </a:prstGeom>
          <a:noFill/>
        </p:spPr>
        <p:txBody>
          <a:bodyPr wrap="square" rtlCol="0">
            <a:spAutoFit/>
          </a:bodyPr>
          <a:lstStyle/>
          <a:p>
            <a:r>
              <a:rPr lang="en-GB" sz="1600" dirty="0"/>
              <a:t>Thanks to Luke Plonsky for this slide!</a:t>
            </a:r>
            <a:endParaRPr lang="en-US" sz="1600" dirty="0"/>
          </a:p>
        </p:txBody>
      </p:sp>
    </p:spTree>
    <p:extLst>
      <p:ext uri="{BB962C8B-B14F-4D97-AF65-F5344CB8AC3E}">
        <p14:creationId xmlns:p14="http://schemas.microsoft.com/office/powerpoint/2010/main" val="152469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7309"/>
                                        </p:tgtEl>
                                        <p:attrNameLst>
                                          <p:attrName>style.visibility</p:attrName>
                                        </p:attrNameLst>
                                      </p:cBhvr>
                                      <p:to>
                                        <p:strVal val="visible"/>
                                      </p:to>
                                    </p:set>
                                  </p:childTnLst>
                                </p:cTn>
                              </p:par>
                              <p:par>
                                <p:cTn id="15" presetID="9" presetClass="emph" presetSubtype="0" nodeType="withEffect">
                                  <p:stCondLst>
                                    <p:cond delay="0"/>
                                  </p:stCondLst>
                                  <p:childTnLst>
                                    <p:set>
                                      <p:cBhvr rctx="PPT">
                                        <p:cTn id="16" dur="indefinite"/>
                                        <p:tgtEl>
                                          <p:spTgt spid="7"/>
                                        </p:tgtEl>
                                        <p:attrNameLst>
                                          <p:attrName>style.opacity</p:attrName>
                                        </p:attrNameLst>
                                      </p:cBhvr>
                                      <p:to>
                                        <p:strVal val="0.25"/>
                                      </p:to>
                                    </p:set>
                                    <p:animEffect filter="image" prLst="opacity: 0.25">
                                      <p:cBhvr rctx="IE">
                                        <p:cTn id="17" dur="indefinite"/>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07314"/>
                                        </p:tgtEl>
                                        <p:attrNameLst>
                                          <p:attrName>style.visibility</p:attrName>
                                        </p:attrNameLst>
                                      </p:cBhvr>
                                      <p:to>
                                        <p:strVal val="visible"/>
                                      </p:to>
                                    </p:set>
                                  </p:childTnLst>
                                </p:cTn>
                              </p:par>
                              <p:par>
                                <p:cTn id="22" presetID="2" presetClass="entr" presetSubtype="4" fill="hold" grpId="0" nodeType="withEffect">
                                  <p:stCondLst>
                                    <p:cond delay="0"/>
                                  </p:stCondLst>
                                  <p:childTnLst>
                                    <p:set>
                                      <p:cBhvr>
                                        <p:cTn id="23" dur="1" fill="hold">
                                          <p:stCondLst>
                                            <p:cond delay="0"/>
                                          </p:stCondLst>
                                        </p:cTn>
                                        <p:tgtEl>
                                          <p:spTgt spid="207283"/>
                                        </p:tgtEl>
                                        <p:attrNameLst>
                                          <p:attrName>style.visibility</p:attrName>
                                        </p:attrNameLst>
                                      </p:cBhvr>
                                      <p:to>
                                        <p:strVal val="visible"/>
                                      </p:to>
                                    </p:set>
                                    <p:anim calcmode="lin" valueType="num">
                                      <p:cBhvr additive="base">
                                        <p:cTn id="24" dur="500" fill="hold"/>
                                        <p:tgtEl>
                                          <p:spTgt spid="207283"/>
                                        </p:tgtEl>
                                        <p:attrNameLst>
                                          <p:attrName>ppt_x</p:attrName>
                                        </p:attrNameLst>
                                      </p:cBhvr>
                                      <p:tavLst>
                                        <p:tav tm="0">
                                          <p:val>
                                            <p:strVal val="#ppt_x"/>
                                          </p:val>
                                        </p:tav>
                                        <p:tav tm="100000">
                                          <p:val>
                                            <p:strVal val="#ppt_x"/>
                                          </p:val>
                                        </p:tav>
                                      </p:tavLst>
                                    </p:anim>
                                    <p:anim calcmode="lin" valueType="num">
                                      <p:cBhvr additive="base">
                                        <p:cTn id="25" dur="500" fill="hold"/>
                                        <p:tgtEl>
                                          <p:spTgt spid="207283"/>
                                        </p:tgtEl>
                                        <p:attrNameLst>
                                          <p:attrName>ppt_y</p:attrName>
                                        </p:attrNameLst>
                                      </p:cBhvr>
                                      <p:tavLst>
                                        <p:tav tm="0">
                                          <p:val>
                                            <p:strVal val="1+#ppt_h/2"/>
                                          </p:val>
                                        </p:tav>
                                        <p:tav tm="100000">
                                          <p:val>
                                            <p:strVal val="#ppt_y"/>
                                          </p:val>
                                        </p:tav>
                                      </p:tavLst>
                                    </p:anim>
                                  </p:childTnLst>
                                </p:cTn>
                              </p:par>
                              <p:par>
                                <p:cTn id="26" presetID="2" presetClass="entr" presetSubtype="1" fill="hold" grpId="0" nodeType="withEffect">
                                  <p:stCondLst>
                                    <p:cond delay="0"/>
                                  </p:stCondLst>
                                  <p:childTnLst>
                                    <p:set>
                                      <p:cBhvr>
                                        <p:cTn id="27" dur="1" fill="hold">
                                          <p:stCondLst>
                                            <p:cond delay="0"/>
                                          </p:stCondLst>
                                        </p:cTn>
                                        <p:tgtEl>
                                          <p:spTgt spid="207289"/>
                                        </p:tgtEl>
                                        <p:attrNameLst>
                                          <p:attrName>style.visibility</p:attrName>
                                        </p:attrNameLst>
                                      </p:cBhvr>
                                      <p:to>
                                        <p:strVal val="visible"/>
                                      </p:to>
                                    </p:set>
                                    <p:anim calcmode="lin" valueType="num">
                                      <p:cBhvr additive="base">
                                        <p:cTn id="28" dur="500" fill="hold"/>
                                        <p:tgtEl>
                                          <p:spTgt spid="207289"/>
                                        </p:tgtEl>
                                        <p:attrNameLst>
                                          <p:attrName>ppt_x</p:attrName>
                                        </p:attrNameLst>
                                      </p:cBhvr>
                                      <p:tavLst>
                                        <p:tav tm="0">
                                          <p:val>
                                            <p:strVal val="#ppt_x"/>
                                          </p:val>
                                        </p:tav>
                                        <p:tav tm="100000">
                                          <p:val>
                                            <p:strVal val="#ppt_x"/>
                                          </p:val>
                                        </p:tav>
                                      </p:tavLst>
                                    </p:anim>
                                    <p:anim calcmode="lin" valueType="num">
                                      <p:cBhvr additive="base">
                                        <p:cTn id="29" dur="500" fill="hold"/>
                                        <p:tgtEl>
                                          <p:spTgt spid="207289"/>
                                        </p:tgtEl>
                                        <p:attrNameLst>
                                          <p:attrName>ppt_y</p:attrName>
                                        </p:attrNameLst>
                                      </p:cBhvr>
                                      <p:tavLst>
                                        <p:tav tm="0">
                                          <p:val>
                                            <p:strVal val="0-#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207291"/>
                                        </p:tgtEl>
                                        <p:attrNameLst>
                                          <p:attrName>style.visibility</p:attrName>
                                        </p:attrNameLst>
                                      </p:cBhvr>
                                      <p:to>
                                        <p:strVal val="visible"/>
                                      </p:to>
                                    </p:set>
                                    <p:anim calcmode="lin" valueType="num">
                                      <p:cBhvr additive="base">
                                        <p:cTn id="32" dur="500" fill="hold"/>
                                        <p:tgtEl>
                                          <p:spTgt spid="207291"/>
                                        </p:tgtEl>
                                        <p:attrNameLst>
                                          <p:attrName>ppt_x</p:attrName>
                                        </p:attrNameLst>
                                      </p:cBhvr>
                                      <p:tavLst>
                                        <p:tav tm="0">
                                          <p:val>
                                            <p:strVal val="#ppt_x"/>
                                          </p:val>
                                        </p:tav>
                                        <p:tav tm="100000">
                                          <p:val>
                                            <p:strVal val="#ppt_x"/>
                                          </p:val>
                                        </p:tav>
                                      </p:tavLst>
                                    </p:anim>
                                    <p:anim calcmode="lin" valueType="num">
                                      <p:cBhvr additive="base">
                                        <p:cTn id="33" dur="500" fill="hold"/>
                                        <p:tgtEl>
                                          <p:spTgt spid="20729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07315"/>
                                        </p:tgtEl>
                                        <p:attrNameLst>
                                          <p:attrName>style.visibility</p:attrName>
                                        </p:attrNameLst>
                                      </p:cBhvr>
                                      <p:to>
                                        <p:strVal val="visible"/>
                                      </p:to>
                                    </p:set>
                                  </p:childTnLst>
                                </p:cTn>
                              </p:par>
                              <p:par>
                                <p:cTn id="38" presetID="2" presetClass="entr" presetSubtype="4" fill="hold" grpId="0" nodeType="withEffect">
                                  <p:stCondLst>
                                    <p:cond delay="0"/>
                                  </p:stCondLst>
                                  <p:childTnLst>
                                    <p:set>
                                      <p:cBhvr>
                                        <p:cTn id="39" dur="1" fill="hold">
                                          <p:stCondLst>
                                            <p:cond delay="0"/>
                                          </p:stCondLst>
                                        </p:cTn>
                                        <p:tgtEl>
                                          <p:spTgt spid="207288"/>
                                        </p:tgtEl>
                                        <p:attrNameLst>
                                          <p:attrName>style.visibility</p:attrName>
                                        </p:attrNameLst>
                                      </p:cBhvr>
                                      <p:to>
                                        <p:strVal val="visible"/>
                                      </p:to>
                                    </p:set>
                                    <p:anim calcmode="lin" valueType="num">
                                      <p:cBhvr additive="base">
                                        <p:cTn id="40" dur="500" fill="hold"/>
                                        <p:tgtEl>
                                          <p:spTgt spid="207288"/>
                                        </p:tgtEl>
                                        <p:attrNameLst>
                                          <p:attrName>ppt_x</p:attrName>
                                        </p:attrNameLst>
                                      </p:cBhvr>
                                      <p:tavLst>
                                        <p:tav tm="0">
                                          <p:val>
                                            <p:strVal val="#ppt_x"/>
                                          </p:val>
                                        </p:tav>
                                        <p:tav tm="100000">
                                          <p:val>
                                            <p:strVal val="#ppt_x"/>
                                          </p:val>
                                        </p:tav>
                                      </p:tavLst>
                                    </p:anim>
                                    <p:anim calcmode="lin" valueType="num">
                                      <p:cBhvr additive="base">
                                        <p:cTn id="41" dur="500" fill="hold"/>
                                        <p:tgtEl>
                                          <p:spTgt spid="207288"/>
                                        </p:tgtEl>
                                        <p:attrNameLst>
                                          <p:attrName>ppt_y</p:attrName>
                                        </p:attrNameLst>
                                      </p:cBhvr>
                                      <p:tavLst>
                                        <p:tav tm="0">
                                          <p:val>
                                            <p:strVal val="1+#ppt_h/2"/>
                                          </p:val>
                                        </p:tav>
                                        <p:tav tm="100000">
                                          <p:val>
                                            <p:strVal val="#ppt_y"/>
                                          </p:val>
                                        </p:tav>
                                      </p:tavLst>
                                    </p:anim>
                                  </p:childTnLst>
                                </p:cTn>
                              </p:par>
                              <p:par>
                                <p:cTn id="42" presetID="2" presetClass="entr" presetSubtype="1" fill="hold" grpId="0" nodeType="withEffect">
                                  <p:stCondLst>
                                    <p:cond delay="0"/>
                                  </p:stCondLst>
                                  <p:childTnLst>
                                    <p:set>
                                      <p:cBhvr>
                                        <p:cTn id="43" dur="1" fill="hold">
                                          <p:stCondLst>
                                            <p:cond delay="0"/>
                                          </p:stCondLst>
                                        </p:cTn>
                                        <p:tgtEl>
                                          <p:spTgt spid="207286"/>
                                        </p:tgtEl>
                                        <p:attrNameLst>
                                          <p:attrName>style.visibility</p:attrName>
                                        </p:attrNameLst>
                                      </p:cBhvr>
                                      <p:to>
                                        <p:strVal val="visible"/>
                                      </p:to>
                                    </p:set>
                                    <p:anim calcmode="lin" valueType="num">
                                      <p:cBhvr additive="base">
                                        <p:cTn id="44" dur="500" fill="hold"/>
                                        <p:tgtEl>
                                          <p:spTgt spid="207286"/>
                                        </p:tgtEl>
                                        <p:attrNameLst>
                                          <p:attrName>ppt_x</p:attrName>
                                        </p:attrNameLst>
                                      </p:cBhvr>
                                      <p:tavLst>
                                        <p:tav tm="0">
                                          <p:val>
                                            <p:strVal val="#ppt_x"/>
                                          </p:val>
                                        </p:tav>
                                        <p:tav tm="100000">
                                          <p:val>
                                            <p:strVal val="#ppt_x"/>
                                          </p:val>
                                        </p:tav>
                                      </p:tavLst>
                                    </p:anim>
                                    <p:anim calcmode="lin" valueType="num">
                                      <p:cBhvr additive="base">
                                        <p:cTn id="45" dur="500" fill="hold"/>
                                        <p:tgtEl>
                                          <p:spTgt spid="207286"/>
                                        </p:tgtEl>
                                        <p:attrNameLst>
                                          <p:attrName>ppt_y</p:attrName>
                                        </p:attrNameLst>
                                      </p:cBhvr>
                                      <p:tavLst>
                                        <p:tav tm="0">
                                          <p:val>
                                            <p:strVal val="0-#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207292"/>
                                        </p:tgtEl>
                                        <p:attrNameLst>
                                          <p:attrName>style.visibility</p:attrName>
                                        </p:attrNameLst>
                                      </p:cBhvr>
                                      <p:to>
                                        <p:strVal val="visible"/>
                                      </p:to>
                                    </p:set>
                                    <p:anim calcmode="lin" valueType="num">
                                      <p:cBhvr additive="base">
                                        <p:cTn id="48" dur="500" fill="hold"/>
                                        <p:tgtEl>
                                          <p:spTgt spid="207292"/>
                                        </p:tgtEl>
                                        <p:attrNameLst>
                                          <p:attrName>ppt_x</p:attrName>
                                        </p:attrNameLst>
                                      </p:cBhvr>
                                      <p:tavLst>
                                        <p:tav tm="0">
                                          <p:val>
                                            <p:strVal val="#ppt_x"/>
                                          </p:val>
                                        </p:tav>
                                        <p:tav tm="100000">
                                          <p:val>
                                            <p:strVal val="#ppt_x"/>
                                          </p:val>
                                        </p:tav>
                                      </p:tavLst>
                                    </p:anim>
                                    <p:anim calcmode="lin" valueType="num">
                                      <p:cBhvr additive="base">
                                        <p:cTn id="49" dur="500" fill="hold"/>
                                        <p:tgtEl>
                                          <p:spTgt spid="20729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207290"/>
                                        </p:tgtEl>
                                        <p:attrNameLst>
                                          <p:attrName>style.visibility</p:attrName>
                                        </p:attrNameLst>
                                      </p:cBhvr>
                                      <p:to>
                                        <p:strVal val="visible"/>
                                      </p:to>
                                    </p:set>
                                    <p:animEffect transition="in" filter="fade">
                                      <p:cBhvr>
                                        <p:cTn id="54" dur="1000"/>
                                        <p:tgtEl>
                                          <p:spTgt spid="207290"/>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mph" presetSubtype="0" grpId="0" nodeType="clickEffect">
                                  <p:stCondLst>
                                    <p:cond delay="0"/>
                                  </p:stCondLst>
                                  <p:childTnLst>
                                    <p:set>
                                      <p:cBhvr rctx="PPT">
                                        <p:cTn id="58" dur="indefinite"/>
                                        <p:tgtEl>
                                          <p:spTgt spid="206851">
                                            <p:txEl>
                                              <p:pRg st="0" end="0"/>
                                            </p:txEl>
                                          </p:spTgt>
                                        </p:tgtEl>
                                        <p:attrNameLst>
                                          <p:attrName>style.opacity</p:attrName>
                                        </p:attrNameLst>
                                      </p:cBhvr>
                                      <p:to>
                                        <p:strVal val="0.25"/>
                                      </p:to>
                                    </p:set>
                                    <p:animEffect filter="image" prLst="opacity: 0.25">
                                      <p:cBhvr rctx="IE">
                                        <p:cTn id="59" dur="indefinite"/>
                                        <p:tgtEl>
                                          <p:spTgt spid="206851">
                                            <p:txEl>
                                              <p:pRg st="0" end="0"/>
                                            </p:txEl>
                                          </p:spTgt>
                                        </p:tgtEl>
                                      </p:cBhvr>
                                    </p:animEffect>
                                  </p:childTnLst>
                                </p:cTn>
                              </p:par>
                              <p:par>
                                <p:cTn id="60" presetID="9" presetClass="emph" presetSubtype="0" nodeType="withEffect">
                                  <p:stCondLst>
                                    <p:cond delay="0"/>
                                  </p:stCondLst>
                                  <p:childTnLst>
                                    <p:set>
                                      <p:cBhvr rctx="PPT">
                                        <p:cTn id="61" dur="indefinite"/>
                                        <p:tgtEl>
                                          <p:spTgt spid="207309"/>
                                        </p:tgtEl>
                                        <p:attrNameLst>
                                          <p:attrName>style.opacity</p:attrName>
                                        </p:attrNameLst>
                                      </p:cBhvr>
                                      <p:to>
                                        <p:strVal val="0.25"/>
                                      </p:to>
                                    </p:set>
                                    <p:animEffect filter="image" prLst="opacity: 0.25">
                                      <p:cBhvr rctx="IE">
                                        <p:cTn id="62" dur="indefinite"/>
                                        <p:tgtEl>
                                          <p:spTgt spid="207309"/>
                                        </p:tgtEl>
                                      </p:cBhvr>
                                    </p:animEffect>
                                  </p:childTnLst>
                                </p:cTn>
                              </p:par>
                              <p:par>
                                <p:cTn id="63" presetID="9" presetClass="emph" presetSubtype="0" nodeType="withEffect">
                                  <p:stCondLst>
                                    <p:cond delay="0"/>
                                  </p:stCondLst>
                                  <p:childTnLst>
                                    <p:set>
                                      <p:cBhvr rctx="PPT">
                                        <p:cTn id="64" dur="indefinite"/>
                                        <p:tgtEl>
                                          <p:spTgt spid="207314"/>
                                        </p:tgtEl>
                                        <p:attrNameLst>
                                          <p:attrName>style.opacity</p:attrName>
                                        </p:attrNameLst>
                                      </p:cBhvr>
                                      <p:to>
                                        <p:strVal val="0.25"/>
                                      </p:to>
                                    </p:set>
                                    <p:animEffect filter="image" prLst="opacity: 0.25">
                                      <p:cBhvr rctx="IE">
                                        <p:cTn id="65" dur="indefinite"/>
                                        <p:tgtEl>
                                          <p:spTgt spid="207314"/>
                                        </p:tgtEl>
                                      </p:cBhvr>
                                    </p:animEffect>
                                  </p:childTnLst>
                                </p:cTn>
                              </p:par>
                              <p:par>
                                <p:cTn id="66" presetID="9" presetClass="emph" presetSubtype="0" nodeType="withEffect">
                                  <p:stCondLst>
                                    <p:cond delay="0"/>
                                  </p:stCondLst>
                                  <p:childTnLst>
                                    <p:set>
                                      <p:cBhvr rctx="PPT">
                                        <p:cTn id="67" dur="indefinite"/>
                                        <p:tgtEl>
                                          <p:spTgt spid="207315"/>
                                        </p:tgtEl>
                                        <p:attrNameLst>
                                          <p:attrName>style.opacity</p:attrName>
                                        </p:attrNameLst>
                                      </p:cBhvr>
                                      <p:to>
                                        <p:strVal val="0.25"/>
                                      </p:to>
                                    </p:set>
                                    <p:animEffect filter="image" prLst="opacity: 0.25">
                                      <p:cBhvr rctx="IE">
                                        <p:cTn id="68" dur="indefinite"/>
                                        <p:tgtEl>
                                          <p:spTgt spid="207315"/>
                                        </p:tgtEl>
                                      </p:cBhvr>
                                    </p:animEffect>
                                  </p:childTnLst>
                                </p:cTn>
                              </p:par>
                              <p:par>
                                <p:cTn id="69" presetID="9" presetClass="emph" presetSubtype="0" grpId="1" nodeType="withEffect">
                                  <p:stCondLst>
                                    <p:cond delay="0"/>
                                  </p:stCondLst>
                                  <p:childTnLst>
                                    <p:set>
                                      <p:cBhvr rctx="PPT">
                                        <p:cTn id="70" dur="indefinite"/>
                                        <p:tgtEl>
                                          <p:spTgt spid="207283"/>
                                        </p:tgtEl>
                                        <p:attrNameLst>
                                          <p:attrName>style.opacity</p:attrName>
                                        </p:attrNameLst>
                                      </p:cBhvr>
                                      <p:to>
                                        <p:strVal val="0.25"/>
                                      </p:to>
                                    </p:set>
                                    <p:animEffect filter="image" prLst="opacity: 0.25">
                                      <p:cBhvr rctx="IE">
                                        <p:cTn id="71" dur="indefinite"/>
                                        <p:tgtEl>
                                          <p:spTgt spid="207283"/>
                                        </p:tgtEl>
                                      </p:cBhvr>
                                    </p:animEffect>
                                  </p:childTnLst>
                                </p:cTn>
                              </p:par>
                              <p:par>
                                <p:cTn id="72" presetID="9" presetClass="emph" presetSubtype="0" grpId="1" nodeType="withEffect">
                                  <p:stCondLst>
                                    <p:cond delay="0"/>
                                  </p:stCondLst>
                                  <p:childTnLst>
                                    <p:set>
                                      <p:cBhvr rctx="PPT">
                                        <p:cTn id="73" dur="indefinite"/>
                                        <p:tgtEl>
                                          <p:spTgt spid="207286"/>
                                        </p:tgtEl>
                                        <p:attrNameLst>
                                          <p:attrName>style.opacity</p:attrName>
                                        </p:attrNameLst>
                                      </p:cBhvr>
                                      <p:to>
                                        <p:strVal val="0.25"/>
                                      </p:to>
                                    </p:set>
                                    <p:animEffect filter="image" prLst="opacity: 0.25">
                                      <p:cBhvr rctx="IE">
                                        <p:cTn id="74" dur="indefinite"/>
                                        <p:tgtEl>
                                          <p:spTgt spid="207286"/>
                                        </p:tgtEl>
                                      </p:cBhvr>
                                    </p:animEffect>
                                  </p:childTnLst>
                                </p:cTn>
                              </p:par>
                              <p:par>
                                <p:cTn id="75" presetID="9" presetClass="emph" presetSubtype="0" grpId="1" nodeType="withEffect">
                                  <p:stCondLst>
                                    <p:cond delay="0"/>
                                  </p:stCondLst>
                                  <p:childTnLst>
                                    <p:set>
                                      <p:cBhvr rctx="PPT">
                                        <p:cTn id="76" dur="indefinite"/>
                                        <p:tgtEl>
                                          <p:spTgt spid="207288"/>
                                        </p:tgtEl>
                                        <p:attrNameLst>
                                          <p:attrName>style.opacity</p:attrName>
                                        </p:attrNameLst>
                                      </p:cBhvr>
                                      <p:to>
                                        <p:strVal val="0.25"/>
                                      </p:to>
                                    </p:set>
                                    <p:animEffect filter="image" prLst="opacity: 0.25">
                                      <p:cBhvr rctx="IE">
                                        <p:cTn id="77" dur="indefinite"/>
                                        <p:tgtEl>
                                          <p:spTgt spid="207288"/>
                                        </p:tgtEl>
                                      </p:cBhvr>
                                    </p:animEffect>
                                  </p:childTnLst>
                                </p:cTn>
                              </p:par>
                              <p:par>
                                <p:cTn id="78" presetID="9" presetClass="emph" presetSubtype="0" grpId="1" nodeType="withEffect">
                                  <p:stCondLst>
                                    <p:cond delay="0"/>
                                  </p:stCondLst>
                                  <p:childTnLst>
                                    <p:set>
                                      <p:cBhvr rctx="PPT">
                                        <p:cTn id="79" dur="indefinite"/>
                                        <p:tgtEl>
                                          <p:spTgt spid="207289"/>
                                        </p:tgtEl>
                                        <p:attrNameLst>
                                          <p:attrName>style.opacity</p:attrName>
                                        </p:attrNameLst>
                                      </p:cBhvr>
                                      <p:to>
                                        <p:strVal val="0.25"/>
                                      </p:to>
                                    </p:set>
                                    <p:animEffect filter="image" prLst="opacity: 0.25">
                                      <p:cBhvr rctx="IE">
                                        <p:cTn id="80" dur="indefinite"/>
                                        <p:tgtEl>
                                          <p:spTgt spid="207289"/>
                                        </p:tgtEl>
                                      </p:cBhvr>
                                    </p:animEffect>
                                  </p:childTnLst>
                                </p:cTn>
                              </p:par>
                              <p:par>
                                <p:cTn id="81" presetID="9" presetClass="emph" presetSubtype="0" grpId="1" nodeType="withEffect">
                                  <p:stCondLst>
                                    <p:cond delay="0"/>
                                  </p:stCondLst>
                                  <p:childTnLst>
                                    <p:set>
                                      <p:cBhvr rctx="PPT">
                                        <p:cTn id="82" dur="indefinite"/>
                                        <p:tgtEl>
                                          <p:spTgt spid="207290"/>
                                        </p:tgtEl>
                                        <p:attrNameLst>
                                          <p:attrName>style.opacity</p:attrName>
                                        </p:attrNameLst>
                                      </p:cBhvr>
                                      <p:to>
                                        <p:strVal val="0.25"/>
                                      </p:to>
                                    </p:set>
                                    <p:animEffect filter="image" prLst="opacity: 0.25">
                                      <p:cBhvr rctx="IE">
                                        <p:cTn id="83" dur="indefinite"/>
                                        <p:tgtEl>
                                          <p:spTgt spid="207290"/>
                                        </p:tgtEl>
                                      </p:cBhvr>
                                    </p:animEffect>
                                  </p:childTnLst>
                                </p:cTn>
                              </p:par>
                              <p:par>
                                <p:cTn id="84" presetID="9" presetClass="emph" presetSubtype="0" grpId="1" nodeType="withEffect">
                                  <p:stCondLst>
                                    <p:cond delay="0"/>
                                  </p:stCondLst>
                                  <p:childTnLst>
                                    <p:set>
                                      <p:cBhvr rctx="PPT">
                                        <p:cTn id="85" dur="indefinite"/>
                                        <p:tgtEl>
                                          <p:spTgt spid="207291"/>
                                        </p:tgtEl>
                                        <p:attrNameLst>
                                          <p:attrName>style.opacity</p:attrName>
                                        </p:attrNameLst>
                                      </p:cBhvr>
                                      <p:to>
                                        <p:strVal val="0.25"/>
                                      </p:to>
                                    </p:set>
                                    <p:animEffect filter="image" prLst="opacity: 0.25">
                                      <p:cBhvr rctx="IE">
                                        <p:cTn id="86" dur="indefinite"/>
                                        <p:tgtEl>
                                          <p:spTgt spid="207291"/>
                                        </p:tgtEl>
                                      </p:cBhvr>
                                    </p:animEffect>
                                  </p:childTnLst>
                                </p:cTn>
                              </p:par>
                              <p:par>
                                <p:cTn id="87" presetID="9" presetClass="emph" presetSubtype="0" grpId="1" nodeType="withEffect">
                                  <p:stCondLst>
                                    <p:cond delay="0"/>
                                  </p:stCondLst>
                                  <p:childTnLst>
                                    <p:set>
                                      <p:cBhvr rctx="PPT">
                                        <p:cTn id="88" dur="indefinite"/>
                                        <p:tgtEl>
                                          <p:spTgt spid="207292"/>
                                        </p:tgtEl>
                                        <p:attrNameLst>
                                          <p:attrName>style.opacity</p:attrName>
                                        </p:attrNameLst>
                                      </p:cBhvr>
                                      <p:to>
                                        <p:strVal val="0.25"/>
                                      </p:to>
                                    </p:set>
                                    <p:animEffect filter="image" prLst="opacity: 0.25">
                                      <p:cBhvr rctx="IE">
                                        <p:cTn id="89" dur="indefinite"/>
                                        <p:tgtEl>
                                          <p:spTgt spid="207292"/>
                                        </p:tgtEl>
                                      </p:cBhvr>
                                    </p:animEffect>
                                  </p:childTnLst>
                                </p:cTn>
                              </p:par>
                              <p:par>
                                <p:cTn id="90" presetID="9" presetClass="emph" presetSubtype="0" grpId="1" nodeType="withEffect">
                                  <p:stCondLst>
                                    <p:cond delay="0"/>
                                  </p:stCondLst>
                                  <p:childTnLst>
                                    <p:set>
                                      <p:cBhvr rctx="PPT">
                                        <p:cTn id="91" dur="indefinite"/>
                                        <p:tgtEl>
                                          <p:spTgt spid="5"/>
                                        </p:tgtEl>
                                        <p:attrNameLst>
                                          <p:attrName>style.opacity</p:attrName>
                                        </p:attrNameLst>
                                      </p:cBhvr>
                                      <p:to>
                                        <p:strVal val="0.25"/>
                                      </p:to>
                                    </p:set>
                                    <p:animEffect filter="image" prLst="opacity: 0.25">
                                      <p:cBhvr rctx="IE">
                                        <p:cTn id="92" dur="indefinite"/>
                                        <p:tgtEl>
                                          <p:spTgt spid="5"/>
                                        </p:tgtEl>
                                      </p:cBhvr>
                                    </p:animEffect>
                                  </p:childTnLst>
                                </p:cTn>
                              </p:par>
                              <p:par>
                                <p:cTn id="93" presetID="9" presetClass="emph" presetSubtype="0" nodeType="withEffect">
                                  <p:stCondLst>
                                    <p:cond delay="0"/>
                                  </p:stCondLst>
                                  <p:childTnLst>
                                    <p:set>
                                      <p:cBhvr rctx="PPT">
                                        <p:cTn id="94" dur="indefinite"/>
                                        <p:tgtEl>
                                          <p:spTgt spid="7"/>
                                        </p:tgtEl>
                                        <p:attrNameLst>
                                          <p:attrName>style.opacity</p:attrName>
                                        </p:attrNameLst>
                                      </p:cBhvr>
                                      <p:to>
                                        <p:strVal val="0.25"/>
                                      </p:to>
                                    </p:set>
                                    <p:animEffect filter="image" prLst="opacity: 0.25">
                                      <p:cBhvr rctx="IE">
                                        <p:cTn id="95"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P spid="207283" grpId="0"/>
      <p:bldP spid="207283" grpId="1"/>
      <p:bldP spid="207286" grpId="0"/>
      <p:bldP spid="207286" grpId="1"/>
      <p:bldP spid="207288" grpId="0"/>
      <p:bldP spid="207288" grpId="1"/>
      <p:bldP spid="207289" grpId="0"/>
      <p:bldP spid="207289" grpId="1"/>
      <p:bldP spid="207290" grpId="0" animBg="1"/>
      <p:bldP spid="207290" grpId="1" animBg="1"/>
      <p:bldP spid="207291" grpId="0"/>
      <p:bldP spid="207291" grpId="1"/>
      <p:bldP spid="207292" grpId="0"/>
      <p:bldP spid="207292" grpId="1"/>
      <p:bldP spid="5" grpId="0" animBg="1"/>
      <p:bldP spid="5"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1062038"/>
            <a:ext cx="6450171" cy="1223963"/>
          </a:xfrm>
        </p:spPr>
        <p:txBody>
          <a:bodyPr>
            <a:normAutofit fontScale="90000"/>
          </a:bodyPr>
          <a:lstStyle/>
          <a:p>
            <a:r>
              <a:rPr lang="en-US" dirty="0"/>
              <a:t>Plonsky &amp; Oswald (2014) – </a:t>
            </a:r>
            <a:r>
              <a:rPr lang="en-US" i="1" dirty="0"/>
              <a:t>d</a:t>
            </a:r>
            <a:r>
              <a:rPr lang="en-US" dirty="0"/>
              <a:t>, </a:t>
            </a:r>
            <a:r>
              <a:rPr lang="en-US" i="1" dirty="0"/>
              <a:t>r</a:t>
            </a:r>
          </a:p>
        </p:txBody>
      </p:sp>
      <p:graphicFrame>
        <p:nvGraphicFramePr>
          <p:cNvPr id="4" name="Table 3"/>
          <p:cNvGraphicFramePr>
            <a:graphicFrameLocks noGrp="1"/>
          </p:cNvGraphicFramePr>
          <p:nvPr>
            <p:extLst/>
          </p:nvPr>
        </p:nvGraphicFramePr>
        <p:xfrm>
          <a:off x="1295400" y="3048000"/>
          <a:ext cx="9753600" cy="3124198"/>
        </p:xfrm>
        <a:graphic>
          <a:graphicData uri="http://schemas.openxmlformats.org/drawingml/2006/table">
            <a:tbl>
              <a:tblPr firstRow="1" bandRow="1">
                <a:tableStyleId>{5C22544A-7EE6-4342-B048-85BDC9FD1C3A}</a:tableStyleId>
              </a:tblPr>
              <a:tblGrid>
                <a:gridCol w="2413261">
                  <a:extLst>
                    <a:ext uri="{9D8B030D-6E8A-4147-A177-3AD203B41FA5}">
                      <a16:colId xmlns:a16="http://schemas.microsoft.com/office/drawing/2014/main" val="20000"/>
                    </a:ext>
                  </a:extLst>
                </a:gridCol>
                <a:gridCol w="2582485">
                  <a:extLst>
                    <a:ext uri="{9D8B030D-6E8A-4147-A177-3AD203B41FA5}">
                      <a16:colId xmlns:a16="http://schemas.microsoft.com/office/drawing/2014/main" val="20001"/>
                    </a:ext>
                  </a:extLst>
                </a:gridCol>
                <a:gridCol w="2378927">
                  <a:extLst>
                    <a:ext uri="{9D8B030D-6E8A-4147-A177-3AD203B41FA5}">
                      <a16:colId xmlns:a16="http://schemas.microsoft.com/office/drawing/2014/main" val="20002"/>
                    </a:ext>
                  </a:extLst>
                </a:gridCol>
                <a:gridCol w="2378927">
                  <a:extLst>
                    <a:ext uri="{9D8B030D-6E8A-4147-A177-3AD203B41FA5}">
                      <a16:colId xmlns:a16="http://schemas.microsoft.com/office/drawing/2014/main" val="20003"/>
                    </a:ext>
                  </a:extLst>
                </a:gridCol>
              </a:tblGrid>
              <a:tr h="1041400">
                <a:tc>
                  <a:txBody>
                    <a:bodyPr/>
                    <a:lstStyle/>
                    <a:p>
                      <a:pPr algn="ctr"/>
                      <a:r>
                        <a:rPr lang="en-US" sz="2800" dirty="0"/>
                        <a:t>Effect Size</a:t>
                      </a:r>
                    </a:p>
                  </a:txBody>
                  <a:tcPr/>
                </a:tc>
                <a:tc>
                  <a:txBody>
                    <a:bodyPr/>
                    <a:lstStyle/>
                    <a:p>
                      <a:pPr algn="ctr"/>
                      <a:r>
                        <a:rPr lang="en-US" sz="2800" dirty="0"/>
                        <a:t>Small-ish</a:t>
                      </a:r>
                    </a:p>
                    <a:p>
                      <a:pPr algn="ctr"/>
                      <a:r>
                        <a:rPr lang="en-US" sz="2800" dirty="0">
                          <a:solidFill>
                            <a:schemeClr val="accent1">
                              <a:lumMod val="60000"/>
                              <a:lumOff val="40000"/>
                            </a:schemeClr>
                          </a:solidFill>
                        </a:rPr>
                        <a:t>25</a:t>
                      </a:r>
                      <a:r>
                        <a:rPr lang="en-US" sz="2800" baseline="30000" dirty="0">
                          <a:solidFill>
                            <a:schemeClr val="accent1">
                              <a:lumMod val="60000"/>
                              <a:lumOff val="40000"/>
                            </a:schemeClr>
                          </a:solidFill>
                        </a:rPr>
                        <a:t>th</a:t>
                      </a:r>
                      <a:r>
                        <a:rPr lang="en-US" sz="2800" dirty="0">
                          <a:solidFill>
                            <a:schemeClr val="accent1">
                              <a:lumMod val="60000"/>
                              <a:lumOff val="40000"/>
                            </a:schemeClr>
                          </a:solidFill>
                        </a:rPr>
                        <a:t> percentile</a:t>
                      </a:r>
                    </a:p>
                  </a:txBody>
                  <a:tcPr/>
                </a:tc>
                <a:tc>
                  <a:txBody>
                    <a:bodyPr/>
                    <a:lstStyle/>
                    <a:p>
                      <a:pPr algn="ctr"/>
                      <a:r>
                        <a:rPr lang="en-US" sz="2800" dirty="0"/>
                        <a:t>Medium-ish</a:t>
                      </a:r>
                    </a:p>
                    <a:p>
                      <a:pPr algn="ctr"/>
                      <a:r>
                        <a:rPr lang="en-US" sz="2800" dirty="0">
                          <a:solidFill>
                            <a:schemeClr val="accent1">
                              <a:lumMod val="60000"/>
                              <a:lumOff val="40000"/>
                            </a:schemeClr>
                          </a:solidFill>
                        </a:rPr>
                        <a:t>50</a:t>
                      </a:r>
                      <a:r>
                        <a:rPr lang="en-US" sz="2800" baseline="30000" dirty="0">
                          <a:solidFill>
                            <a:schemeClr val="accent1">
                              <a:lumMod val="60000"/>
                              <a:lumOff val="40000"/>
                            </a:schemeClr>
                          </a:solidFill>
                        </a:rPr>
                        <a:t>th</a:t>
                      </a:r>
                      <a:r>
                        <a:rPr lang="en-US" sz="2800" baseline="0" dirty="0">
                          <a:solidFill>
                            <a:schemeClr val="accent1">
                              <a:lumMod val="60000"/>
                              <a:lumOff val="40000"/>
                            </a:schemeClr>
                          </a:solidFill>
                        </a:rPr>
                        <a:t> percentile</a:t>
                      </a:r>
                      <a:endParaRPr lang="en-US" sz="2800" dirty="0">
                        <a:solidFill>
                          <a:schemeClr val="accent1">
                            <a:lumMod val="60000"/>
                            <a:lumOff val="40000"/>
                          </a:schemeClr>
                        </a:solidFill>
                      </a:endParaRPr>
                    </a:p>
                  </a:txBody>
                  <a:tcPr/>
                </a:tc>
                <a:tc>
                  <a:txBody>
                    <a:bodyPr/>
                    <a:lstStyle/>
                    <a:p>
                      <a:pPr algn="ctr"/>
                      <a:r>
                        <a:rPr lang="en-US" sz="2800" dirty="0"/>
                        <a:t>Large-ish</a:t>
                      </a:r>
                    </a:p>
                    <a:p>
                      <a:pPr algn="ctr"/>
                      <a:r>
                        <a:rPr lang="en-US" sz="2800" dirty="0">
                          <a:solidFill>
                            <a:schemeClr val="accent1">
                              <a:lumMod val="60000"/>
                              <a:lumOff val="40000"/>
                            </a:schemeClr>
                          </a:solidFill>
                        </a:rPr>
                        <a:t>75</a:t>
                      </a:r>
                      <a:r>
                        <a:rPr lang="en-US" sz="2800" baseline="30000" dirty="0">
                          <a:solidFill>
                            <a:schemeClr val="accent1">
                              <a:lumMod val="60000"/>
                              <a:lumOff val="40000"/>
                            </a:schemeClr>
                          </a:solidFill>
                        </a:rPr>
                        <a:t>th</a:t>
                      </a:r>
                      <a:r>
                        <a:rPr lang="en-US" sz="2800" baseline="0" dirty="0">
                          <a:solidFill>
                            <a:schemeClr val="accent1">
                              <a:lumMod val="60000"/>
                              <a:lumOff val="40000"/>
                            </a:schemeClr>
                          </a:solidFill>
                        </a:rPr>
                        <a:t> percentile</a:t>
                      </a:r>
                      <a:endParaRPr lang="en-US" sz="2800" dirty="0">
                        <a:solidFill>
                          <a:schemeClr val="accent1">
                            <a:lumMod val="60000"/>
                            <a:lumOff val="40000"/>
                          </a:schemeClr>
                        </a:solidFill>
                      </a:endParaRPr>
                    </a:p>
                  </a:txBody>
                  <a:tcPr/>
                </a:tc>
                <a:extLst>
                  <a:ext uri="{0D108BD9-81ED-4DB2-BD59-A6C34878D82A}">
                    <a16:rowId xmlns:a16="http://schemas.microsoft.com/office/drawing/2014/main" val="10000"/>
                  </a:ext>
                </a:extLst>
              </a:tr>
              <a:tr h="694266">
                <a:tc>
                  <a:txBody>
                    <a:bodyPr/>
                    <a:lstStyle/>
                    <a:p>
                      <a:r>
                        <a:rPr lang="en-US" sz="2800" i="1" dirty="0"/>
                        <a:t>d</a:t>
                      </a:r>
                      <a:r>
                        <a:rPr lang="en-US" sz="2800" baseline="0" dirty="0"/>
                        <a:t> (between)</a:t>
                      </a:r>
                      <a:endParaRPr lang="en-US" sz="2800" dirty="0"/>
                    </a:p>
                  </a:txBody>
                  <a:tcPr/>
                </a:tc>
                <a:tc>
                  <a:txBody>
                    <a:bodyPr/>
                    <a:lstStyle/>
                    <a:p>
                      <a:pPr algn="ctr"/>
                      <a:r>
                        <a:rPr lang="en-US" sz="2800" dirty="0"/>
                        <a:t>.40</a:t>
                      </a:r>
                    </a:p>
                  </a:txBody>
                  <a:tcPr/>
                </a:tc>
                <a:tc>
                  <a:txBody>
                    <a:bodyPr/>
                    <a:lstStyle/>
                    <a:p>
                      <a:pPr algn="ctr"/>
                      <a:r>
                        <a:rPr lang="en-US" sz="2800" dirty="0"/>
                        <a:t>.70</a:t>
                      </a:r>
                    </a:p>
                  </a:txBody>
                  <a:tcPr/>
                </a:tc>
                <a:tc>
                  <a:txBody>
                    <a:bodyPr/>
                    <a:lstStyle/>
                    <a:p>
                      <a:pPr algn="ctr"/>
                      <a:r>
                        <a:rPr lang="en-US" sz="2800" dirty="0"/>
                        <a:t>1.00</a:t>
                      </a:r>
                    </a:p>
                  </a:txBody>
                  <a:tcPr/>
                </a:tc>
                <a:extLst>
                  <a:ext uri="{0D108BD9-81ED-4DB2-BD59-A6C34878D82A}">
                    <a16:rowId xmlns:a16="http://schemas.microsoft.com/office/drawing/2014/main" val="10001"/>
                  </a:ext>
                </a:extLst>
              </a:tr>
              <a:tr h="694266">
                <a:tc>
                  <a:txBody>
                    <a:bodyPr/>
                    <a:lstStyle/>
                    <a:p>
                      <a:r>
                        <a:rPr lang="en-US" sz="2800" i="1" dirty="0"/>
                        <a:t>d</a:t>
                      </a:r>
                      <a:r>
                        <a:rPr lang="en-US" sz="2800" dirty="0"/>
                        <a:t> (within)</a:t>
                      </a:r>
                    </a:p>
                  </a:txBody>
                  <a:tcPr/>
                </a:tc>
                <a:tc>
                  <a:txBody>
                    <a:bodyPr/>
                    <a:lstStyle/>
                    <a:p>
                      <a:pPr algn="ctr"/>
                      <a:r>
                        <a:rPr lang="en-US" sz="2800" dirty="0"/>
                        <a:t>.60</a:t>
                      </a:r>
                    </a:p>
                  </a:txBody>
                  <a:tcPr/>
                </a:tc>
                <a:tc>
                  <a:txBody>
                    <a:bodyPr/>
                    <a:lstStyle/>
                    <a:p>
                      <a:pPr algn="ctr"/>
                      <a:r>
                        <a:rPr lang="en-US" sz="2800" dirty="0"/>
                        <a:t>1.00</a:t>
                      </a:r>
                    </a:p>
                  </a:txBody>
                  <a:tcPr/>
                </a:tc>
                <a:tc>
                  <a:txBody>
                    <a:bodyPr/>
                    <a:lstStyle/>
                    <a:p>
                      <a:pPr algn="ctr"/>
                      <a:r>
                        <a:rPr lang="en-US" sz="2800" dirty="0"/>
                        <a:t>1.40</a:t>
                      </a:r>
                    </a:p>
                  </a:txBody>
                  <a:tcPr/>
                </a:tc>
                <a:extLst>
                  <a:ext uri="{0D108BD9-81ED-4DB2-BD59-A6C34878D82A}">
                    <a16:rowId xmlns:a16="http://schemas.microsoft.com/office/drawing/2014/main" val="10002"/>
                  </a:ext>
                </a:extLst>
              </a:tr>
              <a:tr h="694266">
                <a:tc>
                  <a:txBody>
                    <a:bodyPr/>
                    <a:lstStyle/>
                    <a:p>
                      <a:r>
                        <a:rPr lang="en-US" sz="2800" i="1" dirty="0"/>
                        <a:t>r</a:t>
                      </a:r>
                      <a:endParaRPr lang="en-US" sz="2800" dirty="0"/>
                    </a:p>
                  </a:txBody>
                  <a:tcPr/>
                </a:tc>
                <a:tc>
                  <a:txBody>
                    <a:bodyPr/>
                    <a:lstStyle/>
                    <a:p>
                      <a:pPr algn="ctr"/>
                      <a:r>
                        <a:rPr lang="en-US" sz="2800" dirty="0"/>
                        <a:t>.25</a:t>
                      </a:r>
                    </a:p>
                  </a:txBody>
                  <a:tcPr/>
                </a:tc>
                <a:tc>
                  <a:txBody>
                    <a:bodyPr/>
                    <a:lstStyle/>
                    <a:p>
                      <a:pPr algn="ctr"/>
                      <a:r>
                        <a:rPr lang="en-US" sz="2800" dirty="0"/>
                        <a:t>.40</a:t>
                      </a:r>
                    </a:p>
                  </a:txBody>
                  <a:tcPr/>
                </a:tc>
                <a:tc>
                  <a:txBody>
                    <a:bodyPr/>
                    <a:lstStyle/>
                    <a:p>
                      <a:pPr algn="ctr"/>
                      <a:r>
                        <a:rPr lang="en-US" sz="2800" dirty="0"/>
                        <a:t>.65</a:t>
                      </a:r>
                    </a:p>
                  </a:txBody>
                  <a:tcPr/>
                </a:tc>
                <a:extLst>
                  <a:ext uri="{0D108BD9-81ED-4DB2-BD59-A6C34878D82A}">
                    <a16:rowId xmlns:a16="http://schemas.microsoft.com/office/drawing/2014/main" val="10003"/>
                  </a:ext>
                </a:extLst>
              </a:tr>
            </a:tbl>
          </a:graphicData>
        </a:graphic>
      </p:graphicFrame>
      <p:sp>
        <p:nvSpPr>
          <p:cNvPr id="6" name="TextBox 5"/>
          <p:cNvSpPr txBox="1"/>
          <p:nvPr/>
        </p:nvSpPr>
        <p:spPr>
          <a:xfrm>
            <a:off x="7516972" y="858411"/>
            <a:ext cx="4495800" cy="1631216"/>
          </a:xfrm>
          <a:prstGeom prst="rect">
            <a:avLst/>
          </a:prstGeom>
          <a:solidFill>
            <a:schemeClr val="bg1"/>
          </a:solidFill>
          <a:ln w="41275">
            <a:solidFill>
              <a:srgbClr val="FFFF00"/>
            </a:solidFill>
          </a:ln>
        </p:spPr>
        <p:txBody>
          <a:bodyPr wrap="square" rtlCol="0">
            <a:spAutoFit/>
          </a:bodyPr>
          <a:lstStyle/>
          <a:p>
            <a:pPr algn="ctr"/>
            <a:r>
              <a:rPr lang="en-US" sz="2500" dirty="0">
                <a:solidFill>
                  <a:schemeClr val="accent1">
                    <a:lumMod val="60000"/>
                    <a:lumOff val="40000"/>
                  </a:schemeClr>
                </a:solidFill>
                <a:latin typeface="Trebuchet MS"/>
                <a:cs typeface="Trebuchet MS"/>
              </a:rPr>
              <a:t>Based on a synthesis of effect sizes in 346 primary studies and 91 meta-analyses of L2 research (</a:t>
            </a:r>
            <a:r>
              <a:rPr lang="en-US" sz="2500" i="1" dirty="0">
                <a:solidFill>
                  <a:schemeClr val="accent1">
                    <a:lumMod val="60000"/>
                    <a:lumOff val="40000"/>
                  </a:schemeClr>
                </a:solidFill>
                <a:latin typeface="Trebuchet MS"/>
                <a:cs typeface="Trebuchet MS"/>
              </a:rPr>
              <a:t>N</a:t>
            </a:r>
            <a:r>
              <a:rPr lang="en-US" sz="2500" dirty="0">
                <a:solidFill>
                  <a:schemeClr val="accent1">
                    <a:lumMod val="60000"/>
                    <a:lumOff val="40000"/>
                  </a:schemeClr>
                </a:solidFill>
                <a:latin typeface="Trebuchet MS"/>
                <a:cs typeface="Trebuchet MS"/>
              </a:rPr>
              <a:t> &gt; 604,000)…</a:t>
            </a:r>
          </a:p>
        </p:txBody>
      </p:sp>
      <p:sp>
        <p:nvSpPr>
          <p:cNvPr id="5" name="TextBox 4"/>
          <p:cNvSpPr txBox="1"/>
          <p:nvPr/>
        </p:nvSpPr>
        <p:spPr>
          <a:xfrm>
            <a:off x="0" y="6486939"/>
            <a:ext cx="3697357" cy="371061"/>
          </a:xfrm>
          <a:prstGeom prst="rect">
            <a:avLst/>
          </a:prstGeom>
          <a:noFill/>
        </p:spPr>
        <p:txBody>
          <a:bodyPr wrap="square" rtlCol="0">
            <a:spAutoFit/>
          </a:bodyPr>
          <a:lstStyle/>
          <a:p>
            <a:r>
              <a:rPr lang="en-GB" dirty="0"/>
              <a:t>Thanks to Luke Plonsky for this slide!</a:t>
            </a:r>
            <a:endParaRPr lang="en-US" dirty="0"/>
          </a:p>
        </p:txBody>
      </p:sp>
    </p:spTree>
    <p:extLst>
      <p:ext uri="{BB962C8B-B14F-4D97-AF65-F5344CB8AC3E}">
        <p14:creationId xmlns:p14="http://schemas.microsoft.com/office/powerpoint/2010/main" val="2772944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543339" y="191629"/>
            <a:ext cx="11211339" cy="828787"/>
          </a:xfrm>
        </p:spPr>
        <p:txBody>
          <a:bodyPr>
            <a:noAutofit/>
          </a:bodyPr>
          <a:lstStyle/>
          <a:p>
            <a:r>
              <a:rPr lang="en-US" sz="3600" dirty="0">
                <a:cs typeface="Trebuchet MS"/>
              </a:rPr>
              <a:t>Interpreting results – </a:t>
            </a:r>
            <a:br>
              <a:rPr lang="en-US" sz="3600" dirty="0">
                <a:cs typeface="Trebuchet MS"/>
              </a:rPr>
            </a:br>
            <a:r>
              <a:rPr lang="en-US" sz="3200" dirty="0">
                <a:cs typeface="Trebuchet MS"/>
              </a:rPr>
              <a:t>think about previous research too, not just field benchmarks</a:t>
            </a:r>
            <a:endParaRPr lang="en-US" sz="3600" dirty="0">
              <a:solidFill>
                <a:srgbClr val="FF0000"/>
              </a:solidFill>
              <a:latin typeface="Arial" charset="0"/>
              <a:cs typeface="Arial" charset="0"/>
            </a:endParaRPr>
          </a:p>
        </p:txBody>
      </p:sp>
      <p:sp>
        <p:nvSpPr>
          <p:cNvPr id="9" name="Rectangle 8"/>
          <p:cNvSpPr/>
          <p:nvPr/>
        </p:nvSpPr>
        <p:spPr>
          <a:xfrm>
            <a:off x="1905000" y="4724402"/>
            <a:ext cx="6324600" cy="2246769"/>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14000" b="1" kern="0" dirty="0">
                <a:ln w="10541" cmpd="sng">
                  <a:solidFill>
                    <a:schemeClr val="accent1">
                      <a:shade val="88000"/>
                      <a:satMod val="110000"/>
                    </a:schemeClr>
                  </a:solidFill>
                  <a:prstDash val="solid"/>
                </a:ln>
                <a:solidFill>
                  <a:srgbClr val="FFFF00"/>
                </a:solidFill>
                <a:latin typeface="Arial"/>
                <a:cs typeface="Arial"/>
              </a:rPr>
              <a:t>SMALL</a:t>
            </a:r>
            <a:endParaRPr lang="en-US" sz="14000" b="1" kern="0" cap="all" dirty="0">
              <a:ln w="0"/>
              <a:solidFill>
                <a:srgbClr val="FFFF00"/>
              </a:solidFill>
              <a:effectLst>
                <a:reflection blurRad="12700" stA="50000" endPos="50000" dist="5000" dir="5400000" sy="-100000" rotWithShape="0"/>
              </a:effectLst>
              <a:latin typeface="Arial"/>
              <a:cs typeface="Arial"/>
            </a:endParaRPr>
          </a:p>
        </p:txBody>
      </p:sp>
      <p:sp>
        <p:nvSpPr>
          <p:cNvPr id="10" name="Rectangle 9"/>
          <p:cNvSpPr/>
          <p:nvPr/>
        </p:nvSpPr>
        <p:spPr>
          <a:xfrm>
            <a:off x="8305800" y="5867402"/>
            <a:ext cx="1227936" cy="430887"/>
          </a:xfrm>
          <a:prstGeom prst="rect">
            <a:avLst/>
          </a:prstGeom>
        </p:spPr>
        <p:txBody>
          <a:bodyPr>
            <a:spAutoFit/>
          </a:bodyPr>
          <a:lstStyle/>
          <a:p>
            <a:pPr algn="ctr">
              <a:defRPr/>
            </a:pPr>
            <a:r>
              <a:rPr lang="en-US" sz="2200" b="1" kern="0" spc="50" dirty="0">
                <a:ln w="11430"/>
                <a:solidFill>
                  <a:srgbClr val="FF6600"/>
                </a:solidFill>
                <a:effectLst>
                  <a:outerShdw blurRad="76200" dist="50800" dir="5400000" algn="tl" rotWithShape="0">
                    <a:srgbClr val="000000">
                      <a:alpha val="65000"/>
                    </a:srgbClr>
                  </a:outerShdw>
                </a:effectLst>
                <a:latin typeface="Arial"/>
                <a:cs typeface="Arial"/>
              </a:rPr>
              <a:t>BIG</a:t>
            </a:r>
            <a:endParaRPr lang="en-US" sz="2200" b="1" kern="0" cap="all" dirty="0">
              <a:ln w="0"/>
              <a:solidFill>
                <a:srgbClr val="FF6600"/>
              </a:solidFill>
              <a:effectLst>
                <a:reflection blurRad="12700" stA="50000" endPos="50000" dist="5000" dir="5400000" sy="-100000" rotWithShape="0"/>
              </a:effectLst>
              <a:latin typeface="Arial"/>
              <a:cs typeface="Arial"/>
            </a:endParaRPr>
          </a:p>
        </p:txBody>
      </p:sp>
      <p:sp>
        <p:nvSpPr>
          <p:cNvPr id="11" name="Cloud Callout 10"/>
          <p:cNvSpPr/>
          <p:nvPr/>
        </p:nvSpPr>
        <p:spPr>
          <a:xfrm>
            <a:off x="5562600" y="3352800"/>
            <a:ext cx="6096000" cy="2362200"/>
          </a:xfrm>
          <a:prstGeom prst="cloudCallout">
            <a:avLst>
              <a:gd name="adj1" fmla="val -49636"/>
              <a:gd name="adj2" fmla="val -62073"/>
            </a:avLst>
          </a:prstGeom>
          <a:noFill/>
          <a:ln w="508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kern="0" dirty="0">
                <a:solidFill>
                  <a:schemeClr val="accent1">
                    <a:lumMod val="60000"/>
                    <a:lumOff val="40000"/>
                  </a:schemeClr>
                </a:solidFill>
                <a:latin typeface="Arial" charset="0"/>
                <a:cs typeface="Arial" charset="0"/>
              </a:rPr>
              <a:t>What implications do these effects have for future research, theory, &amp; practice?</a:t>
            </a:r>
          </a:p>
        </p:txBody>
      </p:sp>
      <p:sp>
        <p:nvSpPr>
          <p:cNvPr id="12" name="Cloud Callout 11"/>
          <p:cNvSpPr/>
          <p:nvPr/>
        </p:nvSpPr>
        <p:spPr>
          <a:xfrm flipH="1">
            <a:off x="1600200" y="2667000"/>
            <a:ext cx="4038600" cy="1905000"/>
          </a:xfrm>
          <a:prstGeom prst="cloudCallout">
            <a:avLst>
              <a:gd name="adj1" fmla="val 10011"/>
              <a:gd name="adj2" fmla="val -110206"/>
            </a:avLst>
          </a:prstGeom>
          <a:noFill/>
          <a:ln w="508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kern="0" dirty="0">
                <a:solidFill>
                  <a:schemeClr val="accent1">
                    <a:lumMod val="60000"/>
                    <a:lumOff val="40000"/>
                  </a:schemeClr>
                </a:solidFill>
                <a:latin typeface="Arial" charset="0"/>
                <a:cs typeface="Arial" charset="0"/>
              </a:rPr>
              <a:t>What does </a:t>
            </a:r>
            <a:r>
              <a:rPr lang="en-US" sz="2600" i="1" kern="0" dirty="0">
                <a:solidFill>
                  <a:schemeClr val="accent1">
                    <a:lumMod val="60000"/>
                    <a:lumOff val="40000"/>
                  </a:schemeClr>
                </a:solidFill>
                <a:latin typeface="Arial" charset="0"/>
                <a:cs typeface="Arial" charset="0"/>
              </a:rPr>
              <a:t>d</a:t>
            </a:r>
            <a:r>
              <a:rPr lang="en-US" sz="2600" kern="0" dirty="0">
                <a:solidFill>
                  <a:schemeClr val="accent1">
                    <a:lumMod val="60000"/>
                    <a:lumOff val="40000"/>
                  </a:schemeClr>
                </a:solidFill>
                <a:latin typeface="Arial" charset="0"/>
                <a:cs typeface="Arial" charset="0"/>
              </a:rPr>
              <a:t> = 0.50 (or 0.10, or 1.00…) mean?</a:t>
            </a:r>
          </a:p>
        </p:txBody>
      </p:sp>
      <p:sp>
        <p:nvSpPr>
          <p:cNvPr id="13" name="Cloud Callout 12"/>
          <p:cNvSpPr/>
          <p:nvPr/>
        </p:nvSpPr>
        <p:spPr>
          <a:xfrm>
            <a:off x="5562600" y="1447800"/>
            <a:ext cx="4038600" cy="1828800"/>
          </a:xfrm>
          <a:prstGeom prst="cloudCallout">
            <a:avLst>
              <a:gd name="adj1" fmla="val -42950"/>
              <a:gd name="adj2" fmla="val -66957"/>
            </a:avLst>
          </a:prstGeom>
          <a:noFill/>
          <a:ln w="508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kern="0" dirty="0">
                <a:solidFill>
                  <a:schemeClr val="accent1">
                    <a:lumMod val="60000"/>
                    <a:lumOff val="40000"/>
                  </a:schemeClr>
                </a:solidFill>
                <a:latin typeface="Arial" charset="0"/>
                <a:cs typeface="Arial" charset="0"/>
              </a:rPr>
              <a:t>How big is ‘</a:t>
            </a:r>
            <a:r>
              <a:rPr lang="en-US" altLang="ja-JP" sz="2600" kern="0" dirty="0">
                <a:solidFill>
                  <a:schemeClr val="accent1">
                    <a:lumMod val="60000"/>
                    <a:lumOff val="40000"/>
                  </a:schemeClr>
                </a:solidFill>
                <a:latin typeface="Arial" charset="0"/>
                <a:cs typeface="Arial" charset="0"/>
              </a:rPr>
              <a:t>big</a:t>
            </a:r>
            <a:r>
              <a:rPr lang="en-US" sz="2600" kern="0" dirty="0">
                <a:solidFill>
                  <a:schemeClr val="accent1">
                    <a:lumMod val="60000"/>
                    <a:lumOff val="40000"/>
                  </a:schemeClr>
                </a:solidFill>
                <a:latin typeface="Arial" charset="0"/>
                <a:cs typeface="Arial" charset="0"/>
              </a:rPr>
              <a:t>’</a:t>
            </a:r>
            <a:r>
              <a:rPr lang="en-US" altLang="ja-JP" sz="2600" kern="0" dirty="0">
                <a:solidFill>
                  <a:schemeClr val="accent1">
                    <a:lumMod val="60000"/>
                    <a:lumOff val="40000"/>
                  </a:schemeClr>
                </a:solidFill>
                <a:latin typeface="Arial" charset="0"/>
                <a:cs typeface="Arial" charset="0"/>
              </a:rPr>
              <a:t>? And how small is </a:t>
            </a:r>
            <a:r>
              <a:rPr lang="en-US" sz="2600" kern="0" dirty="0">
                <a:solidFill>
                  <a:schemeClr val="accent1">
                    <a:lumMod val="60000"/>
                    <a:lumOff val="40000"/>
                  </a:schemeClr>
                </a:solidFill>
                <a:latin typeface="Arial" charset="0"/>
                <a:cs typeface="Arial" charset="0"/>
              </a:rPr>
              <a:t>‘</a:t>
            </a:r>
            <a:r>
              <a:rPr lang="en-US" altLang="ja-JP" sz="2600" b="1" kern="0" dirty="0">
                <a:solidFill>
                  <a:schemeClr val="accent1">
                    <a:lumMod val="60000"/>
                    <a:lumOff val="40000"/>
                  </a:schemeClr>
                </a:solidFill>
                <a:effectLst>
                  <a:outerShdw blurRad="50800" dist="38100" dir="2700000" algn="tl" rotWithShape="0">
                    <a:srgbClr val="0000FF">
                      <a:alpha val="43000"/>
                    </a:srgbClr>
                  </a:outerShdw>
                </a:effectLst>
                <a:latin typeface="Arial" charset="0"/>
                <a:cs typeface="Arial" charset="0"/>
              </a:rPr>
              <a:t>small</a:t>
            </a:r>
            <a:r>
              <a:rPr lang="en-US" sz="2600" kern="0" dirty="0">
                <a:solidFill>
                  <a:schemeClr val="accent1">
                    <a:lumMod val="60000"/>
                    <a:lumOff val="40000"/>
                  </a:schemeClr>
                </a:solidFill>
                <a:latin typeface="Arial" charset="0"/>
                <a:cs typeface="Arial" charset="0"/>
              </a:rPr>
              <a:t>’</a:t>
            </a:r>
            <a:r>
              <a:rPr lang="en-US" altLang="ja-JP" sz="2600" kern="0" dirty="0">
                <a:solidFill>
                  <a:schemeClr val="accent1">
                    <a:lumMod val="60000"/>
                    <a:lumOff val="40000"/>
                  </a:schemeClr>
                </a:solidFill>
                <a:latin typeface="Arial" charset="0"/>
                <a:cs typeface="Arial" charset="0"/>
              </a:rPr>
              <a:t>?</a:t>
            </a:r>
          </a:p>
        </p:txBody>
      </p:sp>
      <p:sp>
        <p:nvSpPr>
          <p:cNvPr id="8" name="TextBox 7"/>
          <p:cNvSpPr txBox="1"/>
          <p:nvPr/>
        </p:nvSpPr>
        <p:spPr>
          <a:xfrm>
            <a:off x="-19879" y="6486939"/>
            <a:ext cx="3697357" cy="338554"/>
          </a:xfrm>
          <a:prstGeom prst="rect">
            <a:avLst/>
          </a:prstGeom>
          <a:noFill/>
        </p:spPr>
        <p:txBody>
          <a:bodyPr wrap="square" rtlCol="0">
            <a:spAutoFit/>
          </a:bodyPr>
          <a:lstStyle/>
          <a:p>
            <a:r>
              <a:rPr lang="en-GB" sz="1600" dirty="0"/>
              <a:t>Thanks to Luke Plonsky for this slide!</a:t>
            </a:r>
            <a:endParaRPr lang="en-US" sz="1600" dirty="0"/>
          </a:p>
        </p:txBody>
      </p:sp>
    </p:spTree>
    <p:extLst>
      <p:ext uri="{BB962C8B-B14F-4D97-AF65-F5344CB8AC3E}">
        <p14:creationId xmlns:p14="http://schemas.microsoft.com/office/powerpoint/2010/main" val="40265009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584201"/>
            <a:ext cx="8737600" cy="3669747"/>
          </a:xfrm>
        </p:spPr>
        <p:txBody>
          <a:bodyPr>
            <a:normAutofit/>
          </a:bodyPr>
          <a:lstStyle/>
          <a:p>
            <a:pPr algn="ctr"/>
            <a:r>
              <a:rPr lang="en-GB" dirty="0"/>
              <a:t>Some example studies</a:t>
            </a:r>
            <a:br>
              <a:rPr lang="en-GB" dirty="0"/>
            </a:br>
            <a:r>
              <a:rPr lang="en-GB" dirty="0"/>
              <a:t>using materials on IRIS</a:t>
            </a:r>
            <a:endParaRPr lang="en-US" dirty="0"/>
          </a:p>
        </p:txBody>
      </p:sp>
    </p:spTree>
    <p:extLst>
      <p:ext uri="{BB962C8B-B14F-4D97-AF65-F5344CB8AC3E}">
        <p14:creationId xmlns:p14="http://schemas.microsoft.com/office/powerpoint/2010/main" val="2185601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ctrTitle"/>
          </p:nvPr>
        </p:nvSpPr>
        <p:spPr>
          <a:xfrm>
            <a:off x="358445" y="1"/>
            <a:ext cx="11360799" cy="2736799"/>
          </a:xfrm>
          <a:prstGeom prst="rect">
            <a:avLst/>
          </a:prstGeom>
        </p:spPr>
        <p:txBody>
          <a:bodyPr vert="horz" lIns="121900" tIns="121900" rIns="121900" bIns="121900" rtlCol="0" anchor="b" anchorCtr="0">
            <a:noAutofit/>
          </a:bodyPr>
          <a:lstStyle/>
          <a:p>
            <a:pPr>
              <a:spcBef>
                <a:spcPts val="0"/>
              </a:spcBef>
              <a:buClr>
                <a:schemeClr val="dk1"/>
              </a:buClr>
              <a:buSzPct val="30555"/>
            </a:pPr>
            <a:r>
              <a:rPr lang="en-GB" sz="4800">
                <a:solidFill>
                  <a:srgbClr val="073763"/>
                </a:solidFill>
                <a:latin typeface="Georgia"/>
                <a:ea typeface="Georgia"/>
                <a:cs typeface="Georgia"/>
                <a:sym typeface="Georgia"/>
              </a:rPr>
              <a:t>Why are my learners studying English?</a:t>
            </a:r>
          </a:p>
          <a:p>
            <a:pPr>
              <a:spcBef>
                <a:spcPts val="0"/>
              </a:spcBef>
              <a:buClr>
                <a:schemeClr val="dk1"/>
              </a:buClr>
              <a:buSzPct val="36666"/>
            </a:pPr>
            <a:r>
              <a:rPr lang="en-GB" sz="4000">
                <a:solidFill>
                  <a:srgbClr val="073763"/>
                </a:solidFill>
                <a:latin typeface="Georgia"/>
                <a:ea typeface="Georgia"/>
                <a:cs typeface="Georgia"/>
                <a:sym typeface="Georgia"/>
              </a:rPr>
              <a:t>What motivates them?</a:t>
            </a:r>
          </a:p>
        </p:txBody>
      </p:sp>
      <p:sp>
        <p:nvSpPr>
          <p:cNvPr id="130" name="Shape 130"/>
          <p:cNvSpPr txBox="1"/>
          <p:nvPr/>
        </p:nvSpPr>
        <p:spPr>
          <a:xfrm>
            <a:off x="1557334" y="2636800"/>
            <a:ext cx="9256799" cy="4000000"/>
          </a:xfrm>
          <a:prstGeom prst="rect">
            <a:avLst/>
          </a:prstGeom>
          <a:noFill/>
          <a:ln>
            <a:noFill/>
          </a:ln>
        </p:spPr>
        <p:txBody>
          <a:bodyPr lIns="121900" tIns="121900" rIns="121900" bIns="121900" anchor="ctr" anchorCtr="0">
            <a:noAutofit/>
          </a:bodyPr>
          <a:lstStyle/>
          <a:p>
            <a:pPr>
              <a:lnSpc>
                <a:spcPct val="130000"/>
              </a:lnSpc>
            </a:pPr>
            <a:endParaRPr sz="2400" dirty="0">
              <a:highlight>
                <a:srgbClr val="FFFFFF"/>
              </a:highlight>
              <a:latin typeface="Georgia"/>
              <a:ea typeface="Georgia"/>
              <a:cs typeface="Georgia"/>
              <a:sym typeface="Georgia"/>
            </a:endParaRPr>
          </a:p>
          <a:p>
            <a:pPr>
              <a:lnSpc>
                <a:spcPct val="130000"/>
              </a:lnSpc>
            </a:pPr>
            <a:endParaRPr sz="2400" dirty="0">
              <a:highlight>
                <a:srgbClr val="FFFFFF"/>
              </a:highlight>
              <a:latin typeface="Georgia"/>
              <a:ea typeface="Georgia"/>
              <a:cs typeface="Georgia"/>
              <a:sym typeface="Georgia"/>
            </a:endParaRPr>
          </a:p>
          <a:p>
            <a:pPr>
              <a:lnSpc>
                <a:spcPct val="130000"/>
              </a:lnSpc>
            </a:pPr>
            <a:endParaRPr sz="1200" dirty="0">
              <a:solidFill>
                <a:srgbClr val="666666"/>
              </a:solidFill>
              <a:highlight>
                <a:srgbClr val="FFFFFF"/>
              </a:highlight>
            </a:endParaRPr>
          </a:p>
          <a:p>
            <a:pPr indent="-304792">
              <a:lnSpc>
                <a:spcPct val="109090"/>
              </a:lnSpc>
            </a:pPr>
            <a:r>
              <a:rPr lang="en-GB" sz="2400" u="sng" dirty="0">
                <a:solidFill>
                  <a:schemeClr val="hlink"/>
                </a:solidFill>
                <a:highlight>
                  <a:srgbClr val="FFFFFF"/>
                </a:highlight>
                <a:latin typeface="Georgia"/>
                <a:ea typeface="Georgia"/>
                <a:cs typeface="Georgia"/>
                <a:sym typeface="Georgia"/>
                <a:hlinkClick r:id="rId3"/>
              </a:rPr>
              <a:t>You, C., &amp; </a:t>
            </a:r>
            <a:r>
              <a:rPr lang="en-GB" sz="2400" u="sng" dirty="0" err="1">
                <a:solidFill>
                  <a:schemeClr val="hlink"/>
                </a:solidFill>
                <a:highlight>
                  <a:srgbClr val="FFFFFF"/>
                </a:highlight>
                <a:latin typeface="Georgia"/>
                <a:ea typeface="Georgia"/>
                <a:cs typeface="Georgia"/>
                <a:sym typeface="Georgia"/>
                <a:hlinkClick r:id="rId3"/>
              </a:rPr>
              <a:t>Dörnyei</a:t>
            </a:r>
            <a:r>
              <a:rPr lang="en-GB" sz="2400" u="sng" dirty="0">
                <a:solidFill>
                  <a:schemeClr val="hlink"/>
                </a:solidFill>
                <a:highlight>
                  <a:srgbClr val="FFFFFF"/>
                </a:highlight>
                <a:latin typeface="Georgia"/>
                <a:ea typeface="Georgia"/>
                <a:cs typeface="Georgia"/>
                <a:sym typeface="Georgia"/>
                <a:hlinkClick r:id="rId3"/>
              </a:rPr>
              <a:t>, Z. (2016). Language learning motivation in China: Results of a large-scale stratified survey. </a:t>
            </a:r>
            <a:r>
              <a:rPr lang="en-GB" sz="2400" i="1" u="sng" dirty="0">
                <a:solidFill>
                  <a:schemeClr val="hlink"/>
                </a:solidFill>
                <a:highlight>
                  <a:srgbClr val="FFFFFF"/>
                </a:highlight>
                <a:latin typeface="Georgia"/>
                <a:ea typeface="Georgia"/>
                <a:cs typeface="Georgia"/>
                <a:sym typeface="Georgia"/>
                <a:hlinkClick r:id="rId3"/>
              </a:rPr>
              <a:t>Applied Linguistics</a:t>
            </a:r>
            <a:r>
              <a:rPr lang="en-GB" sz="2400" u="sng" dirty="0">
                <a:solidFill>
                  <a:schemeClr val="hlink"/>
                </a:solidFill>
                <a:highlight>
                  <a:srgbClr val="FFFFFF"/>
                </a:highlight>
                <a:latin typeface="Georgia"/>
                <a:ea typeface="Georgia"/>
                <a:cs typeface="Georgia"/>
                <a:sym typeface="Georgia"/>
                <a:hlinkClick r:id="rId3"/>
              </a:rPr>
              <a:t>.</a:t>
            </a:r>
          </a:p>
          <a:p>
            <a:pPr indent="-304792">
              <a:lnSpc>
                <a:spcPct val="109090"/>
              </a:lnSpc>
            </a:pPr>
            <a:endParaRPr sz="2400" dirty="0">
              <a:highlight>
                <a:srgbClr val="FFFFFF"/>
              </a:highlight>
              <a:latin typeface="Georgia"/>
              <a:ea typeface="Georgia"/>
              <a:cs typeface="Georgia"/>
              <a:sym typeface="Georgia"/>
            </a:endParaRPr>
          </a:p>
          <a:p>
            <a:pPr>
              <a:lnSpc>
                <a:spcPct val="130000"/>
              </a:lnSpc>
            </a:pPr>
            <a:endParaRPr sz="2400" dirty="0">
              <a:highlight>
                <a:srgbClr val="FFFFFF"/>
              </a:highlight>
              <a:latin typeface="Georgia"/>
              <a:ea typeface="Georgia"/>
              <a:cs typeface="Georgia"/>
              <a:sym typeface="Georgia"/>
            </a:endParaRPr>
          </a:p>
          <a:p>
            <a:pPr>
              <a:lnSpc>
                <a:spcPct val="130000"/>
              </a:lnSpc>
            </a:pPr>
            <a:endParaRPr sz="2400" dirty="0">
              <a:highlight>
                <a:srgbClr val="FFFFFF"/>
              </a:highlight>
              <a:latin typeface="Georgia"/>
              <a:ea typeface="Georgia"/>
              <a:cs typeface="Georgia"/>
              <a:sym typeface="Georgia"/>
            </a:endParaRPr>
          </a:p>
          <a:p>
            <a:pPr>
              <a:lnSpc>
                <a:spcPct val="130000"/>
              </a:lnSpc>
            </a:pPr>
            <a:endParaRPr sz="2400" dirty="0">
              <a:highlight>
                <a:srgbClr val="FFFFFF"/>
              </a:highlight>
              <a:latin typeface="Georgia"/>
              <a:ea typeface="Georgia"/>
              <a:cs typeface="Georgia"/>
              <a:sym typeface="Georgia"/>
            </a:endParaRPr>
          </a:p>
          <a:p>
            <a:pPr>
              <a:lnSpc>
                <a:spcPct val="140000"/>
              </a:lnSpc>
              <a:spcAft>
                <a:spcPts val="1200"/>
              </a:spcAft>
            </a:pPr>
            <a:endParaRPr sz="1600" dirty="0">
              <a:highlight>
                <a:srgbClr val="FFFFFF"/>
              </a:highlight>
              <a:latin typeface="Georgia"/>
              <a:ea typeface="Georgia"/>
              <a:cs typeface="Georgia"/>
              <a:sym typeface="Georgia"/>
            </a:endParaRPr>
          </a:p>
          <a:p>
            <a:pPr>
              <a:lnSpc>
                <a:spcPct val="140000"/>
              </a:lnSpc>
              <a:spcAft>
                <a:spcPts val="1200"/>
              </a:spcAft>
            </a:pPr>
            <a:endParaRPr sz="2200" b="1" dirty="0">
              <a:solidFill>
                <a:srgbClr val="2E2E2E"/>
              </a:solidFill>
              <a:highlight>
                <a:srgbClr val="FFFFFF"/>
              </a:highlight>
            </a:endParaRPr>
          </a:p>
        </p:txBody>
      </p:sp>
      <p:pic>
        <p:nvPicPr>
          <p:cNvPr id="131" name="Shape 131"/>
          <p:cNvPicPr preferRelativeResize="0"/>
          <p:nvPr/>
        </p:nvPicPr>
        <p:blipFill>
          <a:blip r:embed="rId4">
            <a:alphaModFix/>
          </a:blip>
          <a:stretch>
            <a:fillRect/>
          </a:stretch>
        </p:blipFill>
        <p:spPr>
          <a:xfrm>
            <a:off x="203201" y="203201"/>
            <a:ext cx="4153033" cy="619167"/>
          </a:xfrm>
          <a:prstGeom prst="rect">
            <a:avLst/>
          </a:prstGeom>
          <a:noFill/>
          <a:ln>
            <a:noFill/>
          </a:ln>
        </p:spPr>
      </p:pic>
      <p:pic>
        <p:nvPicPr>
          <p:cNvPr id="132" name="Shape 132"/>
          <p:cNvPicPr preferRelativeResize="0"/>
          <p:nvPr/>
        </p:nvPicPr>
        <p:blipFill>
          <a:blip r:embed="rId5">
            <a:alphaModFix/>
          </a:blip>
          <a:stretch>
            <a:fillRect/>
          </a:stretch>
        </p:blipFill>
        <p:spPr>
          <a:xfrm>
            <a:off x="1" y="5629147"/>
            <a:ext cx="12191999" cy="1228837"/>
          </a:xfrm>
          <a:prstGeom prst="rect">
            <a:avLst/>
          </a:prstGeom>
          <a:noFill/>
          <a:ln>
            <a:noFill/>
          </a:ln>
        </p:spPr>
      </p:pic>
    </p:spTree>
    <p:extLst>
      <p:ext uri="{BB962C8B-B14F-4D97-AF65-F5344CB8AC3E}">
        <p14:creationId xmlns:p14="http://schemas.microsoft.com/office/powerpoint/2010/main" val="697153380"/>
      </p:ext>
    </p:extLst>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p:nvPr/>
        </p:nvSpPr>
        <p:spPr>
          <a:xfrm>
            <a:off x="1" y="1414948"/>
            <a:ext cx="13071599" cy="4000000"/>
          </a:xfrm>
          <a:prstGeom prst="rect">
            <a:avLst/>
          </a:prstGeom>
          <a:noFill/>
          <a:ln>
            <a:noFill/>
          </a:ln>
        </p:spPr>
        <p:txBody>
          <a:bodyPr lIns="121900" tIns="121900" rIns="121900" bIns="121900" anchor="ctr" anchorCtr="0">
            <a:noAutofit/>
          </a:bodyPr>
          <a:lstStyle/>
          <a:p>
            <a:r>
              <a:rPr lang="en-GB" sz="2400" b="1" i="1" dirty="0">
                <a:solidFill>
                  <a:srgbClr val="073763"/>
                </a:solidFill>
                <a:highlight>
                  <a:srgbClr val="FFFFFF"/>
                </a:highlight>
                <a:latin typeface="Georgia"/>
                <a:ea typeface="Georgia"/>
                <a:cs typeface="Georgia"/>
                <a:sym typeface="Georgia"/>
              </a:rPr>
              <a:t>Title / type of instrument(s):</a:t>
            </a:r>
            <a:r>
              <a:rPr lang="en-GB" sz="2400" b="1" dirty="0">
                <a:solidFill>
                  <a:srgbClr val="073763"/>
                </a:solidFill>
                <a:highlight>
                  <a:srgbClr val="FFFFFF"/>
                </a:highlight>
                <a:latin typeface="Georgia"/>
                <a:ea typeface="Georgia"/>
                <a:cs typeface="Georgia"/>
                <a:sym typeface="Georgia"/>
              </a:rPr>
              <a:t> </a:t>
            </a:r>
            <a:r>
              <a:rPr lang="en-GB" sz="2400" u="sng" dirty="0">
                <a:solidFill>
                  <a:schemeClr val="hlink"/>
                </a:solidFill>
                <a:highlight>
                  <a:srgbClr val="FFFFFF"/>
                </a:highlight>
                <a:latin typeface="Georgia"/>
                <a:ea typeface="Georgia"/>
                <a:cs typeface="Georgia"/>
                <a:sym typeface="Georgia"/>
                <a:hlinkClick r:id="rId3"/>
              </a:rPr>
              <a:t>motivation questionnaire</a:t>
            </a:r>
          </a:p>
          <a:p>
            <a:endParaRPr sz="2400" dirty="0">
              <a:solidFill>
                <a:srgbClr val="222222"/>
              </a:solidFill>
              <a:highlight>
                <a:srgbClr val="FFFFFF"/>
              </a:highlight>
              <a:latin typeface="Georgia"/>
              <a:ea typeface="Georgia"/>
              <a:cs typeface="Georgia"/>
              <a:sym typeface="Georgia"/>
            </a:endParaRPr>
          </a:p>
          <a:p>
            <a:r>
              <a:rPr lang="en-GB" sz="2400" b="1" i="1" dirty="0">
                <a:solidFill>
                  <a:srgbClr val="073763"/>
                </a:solidFill>
                <a:highlight>
                  <a:srgbClr val="FFFFFF"/>
                </a:highlight>
                <a:latin typeface="Georgia"/>
                <a:ea typeface="Georgia"/>
                <a:cs typeface="Georgia"/>
                <a:sym typeface="Georgia"/>
              </a:rPr>
              <a:t>Aim of the study:</a:t>
            </a:r>
            <a:r>
              <a:rPr lang="en-GB" sz="2400" dirty="0">
                <a:solidFill>
                  <a:srgbClr val="073763"/>
                </a:solidFill>
                <a:highlight>
                  <a:srgbClr val="FFFFFF"/>
                </a:highlight>
                <a:latin typeface="Georgia"/>
                <a:ea typeface="Georgia"/>
                <a:cs typeface="Georgia"/>
                <a:sym typeface="Georgia"/>
              </a:rPr>
              <a:t> to determine what motivates L2 learners of English (in China)</a:t>
            </a:r>
          </a:p>
          <a:p>
            <a:r>
              <a:rPr lang="en-GB" sz="2400" dirty="0">
                <a:solidFill>
                  <a:srgbClr val="073763"/>
                </a:solidFill>
                <a:highlight>
                  <a:srgbClr val="FFFFFF"/>
                </a:highlight>
                <a:latin typeface="Georgia"/>
                <a:ea typeface="Georgia"/>
                <a:cs typeface="Georgia"/>
                <a:sym typeface="Georgia"/>
              </a:rPr>
              <a:t>  </a:t>
            </a:r>
          </a:p>
          <a:p>
            <a:r>
              <a:rPr lang="en-GB" sz="2400" b="1" i="1" dirty="0">
                <a:solidFill>
                  <a:srgbClr val="073763"/>
                </a:solidFill>
                <a:highlight>
                  <a:srgbClr val="FFFFFF"/>
                </a:highlight>
                <a:latin typeface="Georgia"/>
                <a:ea typeface="Georgia"/>
                <a:cs typeface="Georgia"/>
                <a:sym typeface="Georgia"/>
              </a:rPr>
              <a:t>Sample size:</a:t>
            </a:r>
            <a:r>
              <a:rPr lang="en-GB" sz="2400" dirty="0">
                <a:solidFill>
                  <a:srgbClr val="073763"/>
                </a:solidFill>
                <a:highlight>
                  <a:srgbClr val="FFFFFF"/>
                </a:highlight>
                <a:latin typeface="Georgia"/>
                <a:ea typeface="Georgia"/>
                <a:cs typeface="Georgia"/>
                <a:sym typeface="Georgia"/>
              </a:rPr>
              <a:t> 10,413 </a:t>
            </a:r>
          </a:p>
          <a:p>
            <a:endParaRPr sz="2400" dirty="0">
              <a:solidFill>
                <a:srgbClr val="073763"/>
              </a:solidFill>
              <a:highlight>
                <a:srgbClr val="FFFFFF"/>
              </a:highlight>
              <a:latin typeface="Georgia"/>
              <a:ea typeface="Georgia"/>
              <a:cs typeface="Georgia"/>
              <a:sym typeface="Georgia"/>
            </a:endParaRPr>
          </a:p>
          <a:p>
            <a:r>
              <a:rPr lang="en-GB" sz="2400" b="1" i="1" dirty="0">
                <a:solidFill>
                  <a:srgbClr val="073763"/>
                </a:solidFill>
                <a:highlight>
                  <a:srgbClr val="FFFFFF"/>
                </a:highlight>
                <a:latin typeface="Georgia"/>
                <a:ea typeface="Georgia"/>
                <a:cs typeface="Georgia"/>
                <a:sym typeface="Georgia"/>
              </a:rPr>
              <a:t>Age:</a:t>
            </a:r>
            <a:r>
              <a:rPr lang="en-GB" sz="2400" i="1" dirty="0">
                <a:solidFill>
                  <a:srgbClr val="073763"/>
                </a:solidFill>
                <a:highlight>
                  <a:srgbClr val="FFFFFF"/>
                </a:highlight>
                <a:latin typeface="Georgia"/>
                <a:ea typeface="Georgia"/>
                <a:cs typeface="Georgia"/>
                <a:sym typeface="Georgia"/>
              </a:rPr>
              <a:t> </a:t>
            </a:r>
            <a:r>
              <a:rPr lang="en-GB" sz="2400" dirty="0">
                <a:solidFill>
                  <a:srgbClr val="073763"/>
                </a:solidFill>
                <a:highlight>
                  <a:srgbClr val="FFFFFF"/>
                </a:highlight>
                <a:latin typeface="Georgia"/>
                <a:ea typeface="Georgia"/>
                <a:cs typeface="Georgia"/>
                <a:sym typeface="Georgia"/>
              </a:rPr>
              <a:t>16 -19 (average age range)</a:t>
            </a:r>
          </a:p>
          <a:p>
            <a:endParaRPr sz="2400" dirty="0">
              <a:solidFill>
                <a:srgbClr val="073763"/>
              </a:solidFill>
              <a:highlight>
                <a:srgbClr val="FFFFFF"/>
              </a:highlight>
              <a:latin typeface="Georgia"/>
              <a:ea typeface="Georgia"/>
              <a:cs typeface="Georgia"/>
              <a:sym typeface="Georgia"/>
            </a:endParaRPr>
          </a:p>
          <a:p>
            <a:r>
              <a:rPr lang="en-GB" sz="2400" b="1" i="1" dirty="0">
                <a:solidFill>
                  <a:srgbClr val="073763"/>
                </a:solidFill>
                <a:highlight>
                  <a:srgbClr val="FFFFFF"/>
                </a:highlight>
                <a:latin typeface="Georgia"/>
                <a:ea typeface="Georgia"/>
                <a:cs typeface="Georgia"/>
                <a:sym typeface="Georgia"/>
              </a:rPr>
              <a:t>Proficiency:</a:t>
            </a:r>
            <a:r>
              <a:rPr lang="en-GB" sz="2400" i="1" dirty="0">
                <a:solidFill>
                  <a:srgbClr val="073763"/>
                </a:solidFill>
                <a:highlight>
                  <a:srgbClr val="FFFFFF"/>
                </a:highlight>
                <a:latin typeface="Georgia"/>
                <a:ea typeface="Georgia"/>
                <a:cs typeface="Georgia"/>
                <a:sym typeface="Georgia"/>
              </a:rPr>
              <a:t> </a:t>
            </a:r>
            <a:r>
              <a:rPr lang="en-GB" sz="2400" dirty="0">
                <a:solidFill>
                  <a:srgbClr val="073763"/>
                </a:solidFill>
                <a:highlight>
                  <a:srgbClr val="FFFFFF"/>
                </a:highlight>
                <a:latin typeface="Georgia"/>
                <a:ea typeface="Georgia"/>
                <a:cs typeface="Georgia"/>
                <a:sym typeface="Georgia"/>
              </a:rPr>
              <a:t>various levels: upper-intermediate +</a:t>
            </a:r>
          </a:p>
          <a:p>
            <a:endParaRPr sz="2400" dirty="0">
              <a:solidFill>
                <a:srgbClr val="073763"/>
              </a:solidFill>
              <a:highlight>
                <a:srgbClr val="FFFFFF"/>
              </a:highlight>
              <a:latin typeface="Georgia"/>
              <a:ea typeface="Georgia"/>
              <a:cs typeface="Georgia"/>
              <a:sym typeface="Georgia"/>
            </a:endParaRPr>
          </a:p>
          <a:p>
            <a:r>
              <a:rPr lang="en-GB" sz="2400" b="1" i="1" dirty="0">
                <a:solidFill>
                  <a:srgbClr val="073763"/>
                </a:solidFill>
                <a:highlight>
                  <a:srgbClr val="FFFFFF"/>
                </a:highlight>
                <a:latin typeface="Georgia"/>
                <a:ea typeface="Georgia"/>
                <a:cs typeface="Georgia"/>
                <a:sym typeface="Georgia"/>
              </a:rPr>
              <a:t>Design:</a:t>
            </a:r>
            <a:r>
              <a:rPr lang="en-GB" sz="2400" dirty="0">
                <a:solidFill>
                  <a:srgbClr val="073763"/>
                </a:solidFill>
                <a:highlight>
                  <a:srgbClr val="FFFFFF"/>
                </a:highlight>
                <a:latin typeface="Georgia"/>
                <a:ea typeface="Georgia"/>
                <a:cs typeface="Georgia"/>
                <a:sym typeface="Georgia"/>
              </a:rPr>
              <a:t> questionnaires sent to learners and completed individually</a:t>
            </a:r>
          </a:p>
          <a:p>
            <a:r>
              <a:rPr lang="en-GB" sz="2400" dirty="0">
                <a:solidFill>
                  <a:srgbClr val="073763"/>
                </a:solidFill>
                <a:highlight>
                  <a:srgbClr val="FFFFFF"/>
                </a:highlight>
                <a:latin typeface="Georgia"/>
                <a:ea typeface="Georgia"/>
                <a:cs typeface="Georgia"/>
                <a:sym typeface="Georgia"/>
              </a:rPr>
              <a:t> </a:t>
            </a:r>
          </a:p>
          <a:p>
            <a:r>
              <a:rPr lang="en-GB" sz="2400" b="1" i="1" dirty="0">
                <a:solidFill>
                  <a:srgbClr val="073763"/>
                </a:solidFill>
                <a:highlight>
                  <a:srgbClr val="FFFFFF"/>
                </a:highlight>
                <a:latin typeface="Georgia"/>
                <a:ea typeface="Georgia"/>
                <a:cs typeface="Georgia"/>
                <a:sym typeface="Georgia"/>
              </a:rPr>
              <a:t>Findings:</a:t>
            </a:r>
            <a:r>
              <a:rPr lang="en-GB" sz="2400" b="1" dirty="0">
                <a:solidFill>
                  <a:srgbClr val="073763"/>
                </a:solidFill>
                <a:highlight>
                  <a:srgbClr val="FFFFFF"/>
                </a:highlight>
                <a:latin typeface="Georgia"/>
                <a:ea typeface="Georgia"/>
                <a:cs typeface="Georgia"/>
                <a:sym typeface="Georgia"/>
              </a:rPr>
              <a:t> </a:t>
            </a:r>
          </a:p>
          <a:p>
            <a:pPr marL="609585" indent="-457189">
              <a:buClr>
                <a:srgbClr val="073763"/>
              </a:buClr>
              <a:buSzPct val="100000"/>
              <a:buFont typeface="Georgia"/>
              <a:buChar char="●"/>
            </a:pPr>
            <a:r>
              <a:rPr lang="en-GB" sz="2400" dirty="0">
                <a:solidFill>
                  <a:srgbClr val="073763"/>
                </a:solidFill>
                <a:highlight>
                  <a:srgbClr val="FFFFFF"/>
                </a:highlight>
                <a:latin typeface="Georgia"/>
                <a:ea typeface="Georgia"/>
                <a:cs typeface="Georgia"/>
                <a:sym typeface="Georgia"/>
              </a:rPr>
              <a:t>leaners were motivated by both the positive image learning English appears to have </a:t>
            </a:r>
          </a:p>
          <a:p>
            <a:r>
              <a:rPr lang="en-GB" sz="2400" dirty="0">
                <a:solidFill>
                  <a:srgbClr val="073763"/>
                </a:solidFill>
                <a:highlight>
                  <a:srgbClr val="FFFFFF"/>
                </a:highlight>
                <a:latin typeface="Georgia"/>
                <a:ea typeface="Georgia"/>
                <a:cs typeface="Georgia"/>
                <a:sym typeface="Georgia"/>
              </a:rPr>
              <a:t>and by the drive to do well outside school, e.g. in work or university.</a:t>
            </a:r>
          </a:p>
          <a:p>
            <a:pPr marL="609585" indent="-457189">
              <a:buClr>
                <a:srgbClr val="073763"/>
              </a:buClr>
              <a:buSzPct val="100000"/>
              <a:buFont typeface="Georgia"/>
              <a:buChar char="●"/>
            </a:pPr>
            <a:r>
              <a:rPr lang="en-GB" sz="2400" dirty="0">
                <a:solidFill>
                  <a:srgbClr val="073763"/>
                </a:solidFill>
                <a:highlight>
                  <a:srgbClr val="FFFFFF"/>
                </a:highlight>
                <a:latin typeface="Georgia"/>
                <a:ea typeface="Georgia"/>
                <a:cs typeface="Georgia"/>
                <a:sym typeface="Georgia"/>
              </a:rPr>
              <a:t>results were in-line with findings from other countries and cultures</a:t>
            </a:r>
          </a:p>
        </p:txBody>
      </p:sp>
      <p:pic>
        <p:nvPicPr>
          <p:cNvPr id="138" name="Shape 138"/>
          <p:cNvPicPr preferRelativeResize="0"/>
          <p:nvPr/>
        </p:nvPicPr>
        <p:blipFill>
          <a:blip r:embed="rId4">
            <a:alphaModFix amt="27000"/>
          </a:blip>
          <a:stretch>
            <a:fillRect/>
          </a:stretch>
        </p:blipFill>
        <p:spPr>
          <a:xfrm>
            <a:off x="7780534" y="131767"/>
            <a:ext cx="4153033" cy="619167"/>
          </a:xfrm>
          <a:prstGeom prst="rect">
            <a:avLst/>
          </a:prstGeom>
          <a:noFill/>
          <a:ln>
            <a:noFill/>
          </a:ln>
        </p:spPr>
      </p:pic>
      <p:pic>
        <p:nvPicPr>
          <p:cNvPr id="139" name="Shape 139"/>
          <p:cNvPicPr preferRelativeResize="0"/>
          <p:nvPr/>
        </p:nvPicPr>
        <p:blipFill>
          <a:blip r:embed="rId5">
            <a:alphaModFix amt="18000"/>
          </a:blip>
          <a:stretch>
            <a:fillRect/>
          </a:stretch>
        </p:blipFill>
        <p:spPr>
          <a:xfrm>
            <a:off x="1" y="5629147"/>
            <a:ext cx="12191999" cy="1228837"/>
          </a:xfrm>
          <a:prstGeom prst="rect">
            <a:avLst/>
          </a:prstGeom>
          <a:noFill/>
          <a:ln>
            <a:noFill/>
          </a:ln>
        </p:spPr>
      </p:pic>
    </p:spTree>
    <p:extLst>
      <p:ext uri="{BB962C8B-B14F-4D97-AF65-F5344CB8AC3E}">
        <p14:creationId xmlns:p14="http://schemas.microsoft.com/office/powerpoint/2010/main" val="2743990917"/>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7">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7">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7">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7">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7">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7">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3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132717" y="136237"/>
            <a:ext cx="11360799" cy="763599"/>
          </a:xfrm>
          <a:prstGeom prst="rect">
            <a:avLst/>
          </a:prstGeom>
        </p:spPr>
        <p:txBody>
          <a:bodyPr vert="horz" lIns="121900" tIns="121900" rIns="121900" bIns="121900" rtlCol="0" anchor="t" anchorCtr="0">
            <a:noAutofit/>
          </a:bodyPr>
          <a:lstStyle/>
          <a:p>
            <a:r>
              <a:rPr lang="en-GB" sz="3200" b="1" dirty="0">
                <a:solidFill>
                  <a:srgbClr val="073763"/>
                </a:solidFill>
                <a:latin typeface="Georgia"/>
                <a:ea typeface="Georgia"/>
                <a:cs typeface="Georgia"/>
                <a:sym typeface="Georgia"/>
              </a:rPr>
              <a:t>How could you use materials from this study?</a:t>
            </a:r>
          </a:p>
        </p:txBody>
      </p:sp>
      <p:sp>
        <p:nvSpPr>
          <p:cNvPr id="145" name="Shape 145"/>
          <p:cNvSpPr txBox="1">
            <a:spLocks noGrp="1"/>
          </p:cNvSpPr>
          <p:nvPr>
            <p:ph type="body" idx="1"/>
          </p:nvPr>
        </p:nvSpPr>
        <p:spPr>
          <a:xfrm>
            <a:off x="415599" y="845218"/>
            <a:ext cx="11360799" cy="2206586"/>
          </a:xfrm>
          <a:prstGeom prst="rect">
            <a:avLst/>
          </a:prstGeom>
        </p:spPr>
        <p:txBody>
          <a:bodyPr vert="horz" lIns="121900" tIns="121900" rIns="121900" bIns="121900" rtlCol="0" anchor="t" anchorCtr="0">
            <a:noAutofit/>
          </a:bodyPr>
          <a:lstStyle/>
          <a:p>
            <a:pPr marL="685783" indent="-380990">
              <a:buClr>
                <a:srgbClr val="0B5394"/>
              </a:buClr>
            </a:pPr>
            <a:r>
              <a:rPr lang="en-GB" sz="2133" dirty="0">
                <a:solidFill>
                  <a:srgbClr val="002060"/>
                </a:solidFill>
                <a:latin typeface="Georgia"/>
                <a:ea typeface="Georgia"/>
                <a:cs typeface="Georgia"/>
                <a:sym typeface="Georgia"/>
              </a:rPr>
              <a:t>use as a needs analysis for your learners at the start of term - this could be repeated at different points to see if motivation changes</a:t>
            </a:r>
          </a:p>
          <a:p>
            <a:pPr marL="685783" indent="-380990">
              <a:buClr>
                <a:srgbClr val="0B5394"/>
              </a:buClr>
            </a:pPr>
            <a:r>
              <a:rPr lang="en-GB" sz="2133" dirty="0">
                <a:solidFill>
                  <a:srgbClr val="002060"/>
                </a:solidFill>
                <a:latin typeface="Georgia"/>
                <a:ea typeface="Georgia"/>
                <a:cs typeface="Georgia"/>
                <a:sym typeface="Georgia"/>
              </a:rPr>
              <a:t>use as the basis for assessing motivation and then apply to setting goals for the learners to use throughout the year</a:t>
            </a:r>
          </a:p>
        </p:txBody>
      </p:sp>
      <p:sp>
        <p:nvSpPr>
          <p:cNvPr id="146" name="Shape 146"/>
          <p:cNvSpPr txBox="1"/>
          <p:nvPr/>
        </p:nvSpPr>
        <p:spPr>
          <a:xfrm>
            <a:off x="55316" y="3189090"/>
            <a:ext cx="11515600" cy="959999"/>
          </a:xfrm>
          <a:prstGeom prst="rect">
            <a:avLst/>
          </a:prstGeom>
          <a:noFill/>
          <a:ln>
            <a:noFill/>
          </a:ln>
        </p:spPr>
        <p:txBody>
          <a:bodyPr lIns="121900" tIns="121900" rIns="121900" bIns="121900" anchor="t" anchorCtr="0">
            <a:noAutofit/>
          </a:bodyPr>
          <a:lstStyle/>
          <a:p>
            <a:pPr marL="533387"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the original was a huge study carried out across China –… would your context see different results</a:t>
            </a:r>
          </a:p>
          <a:p>
            <a:pPr marL="533387" indent="-380990">
              <a:buClr>
                <a:srgbClr val="0B5394"/>
              </a:buClr>
              <a:buSzPct val="100000"/>
              <a:buFont typeface="Arial" panose="020B0604020202020204" pitchFamily="34" charset="0"/>
              <a:buChar char="•"/>
            </a:pPr>
            <a:endParaRPr lang="en-GB" sz="2133" dirty="0">
              <a:solidFill>
                <a:srgbClr val="002060"/>
              </a:solidFill>
              <a:latin typeface="Georgia"/>
              <a:ea typeface="Georgia"/>
              <a:cs typeface="Georgia"/>
              <a:sym typeface="Georgia"/>
            </a:endParaRPr>
          </a:p>
          <a:p>
            <a:pPr marL="533387"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the study only looked at teens and young adults - what about older learners?</a:t>
            </a:r>
          </a:p>
          <a:p>
            <a:pPr marL="152396">
              <a:buClr>
                <a:srgbClr val="0B5394"/>
              </a:buClr>
              <a:buSzPct val="100000"/>
            </a:pPr>
            <a:endParaRPr lang="en-GB" sz="2133" dirty="0">
              <a:solidFill>
                <a:srgbClr val="002060"/>
              </a:solidFill>
              <a:latin typeface="Georgia"/>
              <a:ea typeface="Georgia"/>
              <a:cs typeface="Georgia"/>
              <a:sym typeface="Georgia"/>
            </a:endParaRPr>
          </a:p>
          <a:p>
            <a:pPr marL="533387"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implications for teachers are not discussed much in the original – how might the results change teacher behaviour?</a:t>
            </a:r>
          </a:p>
        </p:txBody>
      </p:sp>
      <p:pic>
        <p:nvPicPr>
          <p:cNvPr id="147" name="Shape 147"/>
          <p:cNvPicPr preferRelativeResize="0"/>
          <p:nvPr/>
        </p:nvPicPr>
        <p:blipFill>
          <a:blip r:embed="rId3">
            <a:alphaModFix amt="27000"/>
          </a:blip>
          <a:stretch>
            <a:fillRect/>
          </a:stretch>
        </p:blipFill>
        <p:spPr>
          <a:xfrm>
            <a:off x="7780534" y="131767"/>
            <a:ext cx="4153033" cy="619167"/>
          </a:xfrm>
          <a:prstGeom prst="rect">
            <a:avLst/>
          </a:prstGeom>
          <a:noFill/>
          <a:ln>
            <a:noFill/>
          </a:ln>
        </p:spPr>
      </p:pic>
      <p:pic>
        <p:nvPicPr>
          <p:cNvPr id="148" name="Shape 148"/>
          <p:cNvPicPr preferRelativeResize="0"/>
          <p:nvPr/>
        </p:nvPicPr>
        <p:blipFill>
          <a:blip r:embed="rId4">
            <a:alphaModFix amt="18000"/>
          </a:blip>
          <a:stretch>
            <a:fillRect/>
          </a:stretch>
        </p:blipFill>
        <p:spPr>
          <a:xfrm>
            <a:off x="0" y="5627247"/>
            <a:ext cx="12191999" cy="1228837"/>
          </a:xfrm>
          <a:prstGeom prst="rect">
            <a:avLst/>
          </a:prstGeom>
          <a:noFill/>
          <a:ln>
            <a:noFill/>
          </a:ln>
        </p:spPr>
      </p:pic>
      <p:sp>
        <p:nvSpPr>
          <p:cNvPr id="7" name="Rectangle 6"/>
          <p:cNvSpPr/>
          <p:nvPr/>
        </p:nvSpPr>
        <p:spPr>
          <a:xfrm>
            <a:off x="514815" y="2604315"/>
            <a:ext cx="1508746" cy="584775"/>
          </a:xfrm>
          <a:prstGeom prst="rect">
            <a:avLst/>
          </a:prstGeom>
        </p:spPr>
        <p:txBody>
          <a:bodyPr wrap="none">
            <a:spAutoFit/>
          </a:bodyPr>
          <a:lstStyle/>
          <a:p>
            <a:pPr lvl="0"/>
            <a:r>
              <a:rPr lang="en-GB" sz="3200" b="1" dirty="0">
                <a:solidFill>
                  <a:srgbClr val="073763"/>
                </a:solidFill>
                <a:latin typeface="Georgia"/>
                <a:ea typeface="Georgia"/>
                <a:cs typeface="Georgia"/>
                <a:sym typeface="Georgia"/>
              </a:rPr>
              <a:t>Issues</a:t>
            </a:r>
          </a:p>
        </p:txBody>
      </p:sp>
    </p:spTree>
    <p:extLst>
      <p:ext uri="{BB962C8B-B14F-4D97-AF65-F5344CB8AC3E}">
        <p14:creationId xmlns:p14="http://schemas.microsoft.com/office/powerpoint/2010/main" val="2103267910"/>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ctrTitle"/>
          </p:nvPr>
        </p:nvSpPr>
        <p:spPr>
          <a:xfrm>
            <a:off x="358445" y="1"/>
            <a:ext cx="11360799" cy="2736799"/>
          </a:xfrm>
          <a:prstGeom prst="rect">
            <a:avLst/>
          </a:prstGeom>
        </p:spPr>
        <p:txBody>
          <a:bodyPr vert="horz" lIns="121900" tIns="121900" rIns="121900" bIns="121900" rtlCol="0" anchor="b" anchorCtr="0">
            <a:noAutofit/>
          </a:bodyPr>
          <a:lstStyle/>
          <a:p>
            <a:pPr>
              <a:spcBef>
                <a:spcPts val="0"/>
              </a:spcBef>
              <a:buClr>
                <a:schemeClr val="dk1"/>
              </a:buClr>
              <a:buSzPct val="30555"/>
            </a:pPr>
            <a:r>
              <a:rPr lang="en-GB" sz="4800">
                <a:solidFill>
                  <a:srgbClr val="073763"/>
                </a:solidFill>
                <a:latin typeface="Georgia"/>
                <a:ea typeface="Georgia"/>
                <a:cs typeface="Georgia"/>
                <a:sym typeface="Georgia"/>
              </a:rPr>
              <a:t>Are the materials I use communicative enough?</a:t>
            </a:r>
          </a:p>
        </p:txBody>
      </p:sp>
      <p:sp>
        <p:nvSpPr>
          <p:cNvPr id="106" name="Shape 106"/>
          <p:cNvSpPr txBox="1"/>
          <p:nvPr/>
        </p:nvSpPr>
        <p:spPr>
          <a:xfrm>
            <a:off x="1700201" y="2565367"/>
            <a:ext cx="9256799" cy="4000000"/>
          </a:xfrm>
          <a:prstGeom prst="rect">
            <a:avLst/>
          </a:prstGeom>
          <a:noFill/>
          <a:ln>
            <a:noFill/>
          </a:ln>
        </p:spPr>
        <p:txBody>
          <a:bodyPr lIns="121900" tIns="121900" rIns="121900" bIns="121900" anchor="ctr" anchorCtr="0">
            <a:noAutofit/>
          </a:bodyPr>
          <a:lstStyle/>
          <a:p>
            <a:pPr>
              <a:lnSpc>
                <a:spcPct val="130000"/>
              </a:lnSpc>
            </a:pPr>
            <a:endParaRPr sz="2400" dirty="0">
              <a:highlight>
                <a:srgbClr val="FFFFFF"/>
              </a:highlight>
              <a:latin typeface="Georgia"/>
              <a:ea typeface="Georgia"/>
              <a:cs typeface="Georgia"/>
              <a:sym typeface="Georgia"/>
            </a:endParaRPr>
          </a:p>
          <a:p>
            <a:pPr>
              <a:lnSpc>
                <a:spcPct val="130000"/>
              </a:lnSpc>
            </a:pPr>
            <a:endParaRPr sz="2400" dirty="0">
              <a:highlight>
                <a:srgbClr val="FFFFFF"/>
              </a:highlight>
              <a:latin typeface="Georgia"/>
              <a:ea typeface="Georgia"/>
              <a:cs typeface="Georgia"/>
              <a:sym typeface="Georgia"/>
            </a:endParaRPr>
          </a:p>
          <a:p>
            <a:pPr>
              <a:lnSpc>
                <a:spcPct val="130000"/>
              </a:lnSpc>
            </a:pPr>
            <a:endParaRPr sz="1200" dirty="0">
              <a:solidFill>
                <a:srgbClr val="666666"/>
              </a:solidFill>
              <a:highlight>
                <a:srgbClr val="FFFFFF"/>
              </a:highlight>
            </a:endParaRPr>
          </a:p>
          <a:p>
            <a:pPr indent="-304792">
              <a:lnSpc>
                <a:spcPct val="109090"/>
              </a:lnSpc>
            </a:pPr>
            <a:r>
              <a:rPr lang="en-GB" sz="2400" u="sng" dirty="0" err="1">
                <a:solidFill>
                  <a:schemeClr val="hlink"/>
                </a:solidFill>
                <a:highlight>
                  <a:srgbClr val="FFFFFF"/>
                </a:highlight>
                <a:latin typeface="Georgia"/>
                <a:ea typeface="Georgia"/>
                <a:cs typeface="Georgia"/>
                <a:sym typeface="Georgia"/>
                <a:hlinkClick r:id="rId3"/>
              </a:rPr>
              <a:t>Barrot</a:t>
            </a:r>
            <a:r>
              <a:rPr lang="en-GB" sz="2400" u="sng" dirty="0">
                <a:solidFill>
                  <a:schemeClr val="hlink"/>
                </a:solidFill>
                <a:highlight>
                  <a:srgbClr val="FFFFFF"/>
                </a:highlight>
                <a:latin typeface="Georgia"/>
                <a:ea typeface="Georgia"/>
                <a:cs typeface="Georgia"/>
                <a:sym typeface="Georgia"/>
                <a:hlinkClick r:id="rId3"/>
              </a:rPr>
              <a:t>, J. (2012). </a:t>
            </a:r>
            <a:r>
              <a:rPr lang="en-GB" sz="2400" i="1" u="sng" dirty="0">
                <a:solidFill>
                  <a:schemeClr val="hlink"/>
                </a:solidFill>
                <a:highlight>
                  <a:srgbClr val="FFFFFF"/>
                </a:highlight>
                <a:latin typeface="Georgia"/>
                <a:ea typeface="Georgia"/>
                <a:cs typeface="Georgia"/>
                <a:sym typeface="Georgia"/>
                <a:hlinkClick r:id="rId3"/>
              </a:rPr>
              <a:t>Towards the development and validation of a </a:t>
            </a:r>
            <a:r>
              <a:rPr lang="en-GB" sz="2400" i="1" u="sng" dirty="0" err="1">
                <a:solidFill>
                  <a:schemeClr val="hlink"/>
                </a:solidFill>
                <a:highlight>
                  <a:srgbClr val="FFFFFF"/>
                </a:highlight>
                <a:latin typeface="Georgia"/>
                <a:ea typeface="Georgia"/>
                <a:cs typeface="Georgia"/>
                <a:sym typeface="Georgia"/>
                <a:hlinkClick r:id="rId3"/>
              </a:rPr>
              <a:t>sociocognitive</a:t>
            </a:r>
            <a:r>
              <a:rPr lang="en-GB" sz="2400" i="1" u="sng" dirty="0">
                <a:solidFill>
                  <a:schemeClr val="hlink"/>
                </a:solidFill>
                <a:highlight>
                  <a:srgbClr val="FFFFFF"/>
                </a:highlight>
                <a:latin typeface="Georgia"/>
                <a:ea typeface="Georgia"/>
                <a:cs typeface="Georgia"/>
                <a:sym typeface="Georgia"/>
                <a:hlinkClick r:id="rId3"/>
              </a:rPr>
              <a:t>-transformative materials design model for ESL learners</a:t>
            </a:r>
            <a:r>
              <a:rPr lang="en-GB" sz="2400" u="sng" dirty="0">
                <a:solidFill>
                  <a:schemeClr val="hlink"/>
                </a:solidFill>
                <a:highlight>
                  <a:srgbClr val="FFFFFF"/>
                </a:highlight>
                <a:latin typeface="Georgia"/>
                <a:ea typeface="Georgia"/>
                <a:cs typeface="Georgia"/>
                <a:sym typeface="Georgia"/>
                <a:hlinkClick r:id="rId3"/>
              </a:rPr>
              <a:t>. </a:t>
            </a:r>
          </a:p>
          <a:p>
            <a:pPr>
              <a:lnSpc>
                <a:spcPct val="130000"/>
              </a:lnSpc>
            </a:pPr>
            <a:endParaRPr sz="2400" dirty="0">
              <a:highlight>
                <a:srgbClr val="FFFFFF"/>
              </a:highlight>
              <a:latin typeface="Georgia"/>
              <a:ea typeface="Georgia"/>
              <a:cs typeface="Georgia"/>
              <a:sym typeface="Georgia"/>
            </a:endParaRPr>
          </a:p>
          <a:p>
            <a:pPr>
              <a:lnSpc>
                <a:spcPct val="130000"/>
              </a:lnSpc>
            </a:pPr>
            <a:endParaRPr sz="2400" dirty="0">
              <a:highlight>
                <a:srgbClr val="FFFFFF"/>
              </a:highlight>
              <a:latin typeface="Georgia"/>
              <a:ea typeface="Georgia"/>
              <a:cs typeface="Georgia"/>
              <a:sym typeface="Georgia"/>
            </a:endParaRPr>
          </a:p>
          <a:p>
            <a:pPr>
              <a:lnSpc>
                <a:spcPct val="130000"/>
              </a:lnSpc>
            </a:pPr>
            <a:endParaRPr sz="2400" dirty="0">
              <a:highlight>
                <a:srgbClr val="FFFFFF"/>
              </a:highlight>
              <a:latin typeface="Georgia"/>
              <a:ea typeface="Georgia"/>
              <a:cs typeface="Georgia"/>
              <a:sym typeface="Georgia"/>
            </a:endParaRPr>
          </a:p>
          <a:p>
            <a:pPr>
              <a:lnSpc>
                <a:spcPct val="140000"/>
              </a:lnSpc>
              <a:spcAft>
                <a:spcPts val="1200"/>
              </a:spcAft>
            </a:pPr>
            <a:endParaRPr sz="1600" dirty="0">
              <a:highlight>
                <a:srgbClr val="FFFFFF"/>
              </a:highlight>
              <a:latin typeface="Georgia"/>
              <a:ea typeface="Georgia"/>
              <a:cs typeface="Georgia"/>
              <a:sym typeface="Georgia"/>
            </a:endParaRPr>
          </a:p>
          <a:p>
            <a:pPr>
              <a:lnSpc>
                <a:spcPct val="140000"/>
              </a:lnSpc>
              <a:spcAft>
                <a:spcPts val="1200"/>
              </a:spcAft>
            </a:pPr>
            <a:endParaRPr sz="2200" b="1" dirty="0">
              <a:solidFill>
                <a:srgbClr val="2E2E2E"/>
              </a:solidFill>
              <a:highlight>
                <a:srgbClr val="FFFFFF"/>
              </a:highlight>
            </a:endParaRPr>
          </a:p>
        </p:txBody>
      </p:sp>
      <p:pic>
        <p:nvPicPr>
          <p:cNvPr id="107" name="Shape 107"/>
          <p:cNvPicPr preferRelativeResize="0"/>
          <p:nvPr/>
        </p:nvPicPr>
        <p:blipFill>
          <a:blip r:embed="rId4">
            <a:alphaModFix/>
          </a:blip>
          <a:stretch>
            <a:fillRect/>
          </a:stretch>
        </p:blipFill>
        <p:spPr>
          <a:xfrm>
            <a:off x="203201" y="203201"/>
            <a:ext cx="4153033" cy="619167"/>
          </a:xfrm>
          <a:prstGeom prst="rect">
            <a:avLst/>
          </a:prstGeom>
          <a:noFill/>
          <a:ln>
            <a:noFill/>
          </a:ln>
        </p:spPr>
      </p:pic>
      <p:pic>
        <p:nvPicPr>
          <p:cNvPr id="108" name="Shape 108"/>
          <p:cNvPicPr preferRelativeResize="0"/>
          <p:nvPr/>
        </p:nvPicPr>
        <p:blipFill>
          <a:blip r:embed="rId5">
            <a:alphaModFix/>
          </a:blip>
          <a:stretch>
            <a:fillRect/>
          </a:stretch>
        </p:blipFill>
        <p:spPr>
          <a:xfrm>
            <a:off x="1" y="5629147"/>
            <a:ext cx="12191999" cy="1228837"/>
          </a:xfrm>
          <a:prstGeom prst="rect">
            <a:avLst/>
          </a:prstGeom>
          <a:noFill/>
          <a:ln>
            <a:noFill/>
          </a:ln>
        </p:spPr>
      </p:pic>
    </p:spTree>
    <p:extLst>
      <p:ext uri="{BB962C8B-B14F-4D97-AF65-F5344CB8AC3E}">
        <p14:creationId xmlns:p14="http://schemas.microsoft.com/office/powerpoint/2010/main" val="162821539"/>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Formulating Research Questions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t>Research </a:t>
            </a:r>
            <a:r>
              <a:rPr lang="en-GB" b="1" i="1" dirty="0"/>
              <a:t>topic</a:t>
            </a:r>
            <a:r>
              <a:rPr lang="en-GB" i="1" dirty="0"/>
              <a:t>s include:</a:t>
            </a:r>
          </a:p>
          <a:p>
            <a:r>
              <a:rPr lang="en-GB" dirty="0"/>
              <a:t>Autonomy</a:t>
            </a:r>
          </a:p>
          <a:p>
            <a:r>
              <a:rPr lang="en-GB" dirty="0"/>
              <a:t>Project-based learning</a:t>
            </a:r>
          </a:p>
          <a:p>
            <a:r>
              <a:rPr lang="en-GB" dirty="0"/>
              <a:t>Speaking practice</a:t>
            </a:r>
          </a:p>
          <a:p>
            <a:r>
              <a:rPr lang="en-GB" dirty="0"/>
              <a:t>Flipped classrooms</a:t>
            </a:r>
          </a:p>
          <a:p>
            <a:r>
              <a:rPr lang="en-GB" dirty="0"/>
              <a:t>The impact of extended reading on learning</a:t>
            </a:r>
            <a:endParaRPr lang="en-US" dirty="0"/>
          </a:p>
          <a:p>
            <a:pPr marL="0" indent="0">
              <a:buNone/>
            </a:pPr>
            <a:endParaRPr lang="en-GB" dirty="0"/>
          </a:p>
          <a:p>
            <a:pPr marL="0" indent="0">
              <a:buNone/>
            </a:pPr>
            <a:r>
              <a:rPr lang="en-GB" dirty="0"/>
              <a:t>But, </a:t>
            </a:r>
            <a:r>
              <a:rPr lang="en-GB" b="1" i="1" dirty="0"/>
              <a:t>research questions </a:t>
            </a:r>
            <a:r>
              <a:rPr lang="en-GB" dirty="0"/>
              <a:t>are more focused</a:t>
            </a:r>
          </a:p>
          <a:p>
            <a:r>
              <a:rPr lang="en-GB" dirty="0"/>
              <a:t>Focus, focus, focus</a:t>
            </a:r>
          </a:p>
          <a:p>
            <a:r>
              <a:rPr lang="en-GB" dirty="0"/>
              <a:t>Express the relationships or phenomena you are going to explore</a:t>
            </a:r>
          </a:p>
          <a:p>
            <a:r>
              <a:rPr lang="en-GB" dirty="0"/>
              <a:t>Answerable</a:t>
            </a:r>
          </a:p>
          <a:p>
            <a:endParaRPr lang="en-US" dirty="0"/>
          </a:p>
          <a:p>
            <a:pPr lvl="1"/>
            <a:endParaRPr lang="en-GB" dirty="0"/>
          </a:p>
        </p:txBody>
      </p:sp>
    </p:spTree>
    <p:extLst>
      <p:ext uri="{BB962C8B-B14F-4D97-AF65-F5344CB8AC3E}">
        <p14:creationId xmlns:p14="http://schemas.microsoft.com/office/powerpoint/2010/main" val="394383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p:nvPr/>
        </p:nvSpPr>
        <p:spPr>
          <a:xfrm>
            <a:off x="78068" y="1521600"/>
            <a:ext cx="11855500" cy="4000000"/>
          </a:xfrm>
          <a:prstGeom prst="rect">
            <a:avLst/>
          </a:prstGeom>
          <a:noFill/>
          <a:ln>
            <a:noFill/>
          </a:ln>
        </p:spPr>
        <p:txBody>
          <a:bodyPr lIns="121900" tIns="121900" rIns="121900" bIns="121900" anchor="ctr" anchorCtr="0">
            <a:noAutofit/>
          </a:bodyPr>
          <a:lstStyle/>
          <a:p>
            <a:r>
              <a:rPr lang="en-GB" sz="2400" b="1" i="1" dirty="0">
                <a:solidFill>
                  <a:srgbClr val="073763"/>
                </a:solidFill>
                <a:highlight>
                  <a:srgbClr val="FFFFFF"/>
                </a:highlight>
                <a:latin typeface="Georgia"/>
                <a:ea typeface="Georgia"/>
                <a:cs typeface="Georgia"/>
                <a:sym typeface="Georgia"/>
              </a:rPr>
              <a:t>Title / type of instrument(s):</a:t>
            </a:r>
            <a:r>
              <a:rPr lang="en-GB" sz="2400" dirty="0">
                <a:solidFill>
                  <a:srgbClr val="222222"/>
                </a:solidFill>
                <a:highlight>
                  <a:srgbClr val="FFFFFF"/>
                </a:highlight>
                <a:latin typeface="Georgia"/>
                <a:ea typeface="Georgia"/>
                <a:cs typeface="Georgia"/>
                <a:sym typeface="Georgia"/>
              </a:rPr>
              <a:t> </a:t>
            </a:r>
            <a:r>
              <a:rPr lang="en-GB" sz="2400" u="sng" dirty="0">
                <a:solidFill>
                  <a:schemeClr val="hlink"/>
                </a:solidFill>
                <a:highlight>
                  <a:srgbClr val="FFFFFF"/>
                </a:highlight>
                <a:latin typeface="Georgia"/>
                <a:ea typeface="Georgia"/>
                <a:cs typeface="Georgia"/>
                <a:sym typeface="Georgia"/>
                <a:hlinkClick r:id="rId3"/>
              </a:rPr>
              <a:t>rating scale for materials assessment </a:t>
            </a:r>
          </a:p>
          <a:p>
            <a:endParaRPr sz="2400" dirty="0">
              <a:solidFill>
                <a:srgbClr val="222222"/>
              </a:solidFill>
              <a:highlight>
                <a:srgbClr val="FFFFFF"/>
              </a:highlight>
              <a:latin typeface="Georgia"/>
              <a:ea typeface="Georgia"/>
              <a:cs typeface="Georgia"/>
              <a:sym typeface="Georgia"/>
            </a:endParaRPr>
          </a:p>
          <a:p>
            <a:r>
              <a:rPr lang="en-GB" sz="2400" b="1" i="1" dirty="0">
                <a:solidFill>
                  <a:srgbClr val="073763"/>
                </a:solidFill>
                <a:highlight>
                  <a:srgbClr val="FFFFFF"/>
                </a:highlight>
                <a:latin typeface="Georgia"/>
                <a:ea typeface="Georgia"/>
                <a:cs typeface="Georgia"/>
                <a:sym typeface="Georgia"/>
              </a:rPr>
              <a:t>Aim of the study:</a:t>
            </a:r>
            <a:r>
              <a:rPr lang="en-GB" sz="2400" dirty="0">
                <a:solidFill>
                  <a:srgbClr val="073763"/>
                </a:solidFill>
                <a:highlight>
                  <a:srgbClr val="FFFFFF"/>
                </a:highlight>
                <a:latin typeface="Georgia"/>
                <a:ea typeface="Georgia"/>
                <a:cs typeface="Georgia"/>
                <a:sym typeface="Georgia"/>
              </a:rPr>
              <a:t> to create a model to help teachers assess the materials they use</a:t>
            </a:r>
          </a:p>
          <a:p>
            <a:r>
              <a:rPr lang="en-GB" sz="2400" dirty="0">
                <a:solidFill>
                  <a:srgbClr val="073763"/>
                </a:solidFill>
                <a:highlight>
                  <a:srgbClr val="FFFFFF"/>
                </a:highlight>
                <a:latin typeface="Georgia"/>
                <a:ea typeface="Georgia"/>
                <a:cs typeface="Georgia"/>
                <a:sym typeface="Georgia"/>
              </a:rPr>
              <a:t>  </a:t>
            </a:r>
          </a:p>
          <a:p>
            <a:r>
              <a:rPr lang="en-GB" sz="2400" b="1" i="1" dirty="0">
                <a:solidFill>
                  <a:srgbClr val="073763"/>
                </a:solidFill>
                <a:highlight>
                  <a:srgbClr val="FFFFFF"/>
                </a:highlight>
                <a:latin typeface="Georgia"/>
                <a:ea typeface="Georgia"/>
                <a:cs typeface="Georgia"/>
                <a:sym typeface="Georgia"/>
              </a:rPr>
              <a:t>Sample size:</a:t>
            </a:r>
            <a:r>
              <a:rPr lang="en-GB" sz="2400" b="1" dirty="0">
                <a:solidFill>
                  <a:srgbClr val="073763"/>
                </a:solidFill>
                <a:highlight>
                  <a:srgbClr val="FFFFFF"/>
                </a:highlight>
                <a:latin typeface="Georgia"/>
                <a:ea typeface="Georgia"/>
                <a:cs typeface="Georgia"/>
                <a:sym typeface="Georgia"/>
              </a:rPr>
              <a:t> </a:t>
            </a:r>
            <a:r>
              <a:rPr lang="en-GB" sz="2400" dirty="0">
                <a:solidFill>
                  <a:srgbClr val="073763"/>
                </a:solidFill>
                <a:highlight>
                  <a:srgbClr val="FFFFFF"/>
                </a:highlight>
                <a:latin typeface="Georgia"/>
                <a:ea typeface="Georgia"/>
                <a:cs typeface="Georgia"/>
                <a:sym typeface="Georgia"/>
              </a:rPr>
              <a:t>10 experienced teachers - experience ranged from 15-45 years</a:t>
            </a:r>
          </a:p>
          <a:p>
            <a:endParaRPr sz="2400" dirty="0">
              <a:solidFill>
                <a:srgbClr val="073763"/>
              </a:solidFill>
              <a:highlight>
                <a:srgbClr val="FFFFFF"/>
              </a:highlight>
              <a:latin typeface="Georgia"/>
              <a:ea typeface="Georgia"/>
              <a:cs typeface="Georgia"/>
              <a:sym typeface="Georgia"/>
            </a:endParaRPr>
          </a:p>
          <a:p>
            <a:r>
              <a:rPr lang="en-GB" sz="2400" b="1" i="1" dirty="0">
                <a:solidFill>
                  <a:srgbClr val="073763"/>
                </a:solidFill>
                <a:highlight>
                  <a:srgbClr val="FFFFFF"/>
                </a:highlight>
                <a:latin typeface="Georgia"/>
                <a:ea typeface="Georgia"/>
                <a:cs typeface="Georgia"/>
                <a:sym typeface="Georgia"/>
              </a:rPr>
              <a:t>Design:</a:t>
            </a:r>
            <a:r>
              <a:rPr lang="en-GB" sz="2400" b="1" dirty="0">
                <a:solidFill>
                  <a:srgbClr val="073763"/>
                </a:solidFill>
                <a:highlight>
                  <a:srgbClr val="FFFFFF"/>
                </a:highlight>
                <a:latin typeface="Georgia"/>
                <a:ea typeface="Georgia"/>
                <a:cs typeface="Georgia"/>
                <a:sym typeface="Georgia"/>
              </a:rPr>
              <a:t> </a:t>
            </a:r>
            <a:r>
              <a:rPr lang="en-GB" sz="2400" dirty="0">
                <a:solidFill>
                  <a:srgbClr val="073763"/>
                </a:solidFill>
                <a:highlight>
                  <a:srgbClr val="FFFFFF"/>
                </a:highlight>
                <a:latin typeface="Georgia"/>
                <a:ea typeface="Georgia"/>
                <a:cs typeface="Georgia"/>
                <a:sym typeface="Georgia"/>
              </a:rPr>
              <a:t>model was used to test whether materials designed to include cognitive, social, cultural,  and transformative components of learning</a:t>
            </a:r>
            <a:r>
              <a:rPr lang="en-GB" sz="2400" dirty="0">
                <a:solidFill>
                  <a:srgbClr val="222222"/>
                </a:solidFill>
                <a:highlight>
                  <a:srgbClr val="FFFFFF"/>
                </a:highlight>
                <a:latin typeface="Georgia"/>
                <a:ea typeface="Georgia"/>
                <a:cs typeface="Georgia"/>
                <a:sym typeface="Georgia"/>
              </a:rPr>
              <a:t> </a:t>
            </a:r>
            <a:r>
              <a:rPr lang="en-GB" sz="2400" dirty="0">
                <a:solidFill>
                  <a:schemeClr val="accent5"/>
                </a:solidFill>
                <a:highlight>
                  <a:srgbClr val="FFFFFF"/>
                </a:highlight>
                <a:latin typeface="Georgia"/>
                <a:ea typeface="Georgia"/>
                <a:cs typeface="Georgia"/>
                <a:sym typeface="Georgia"/>
              </a:rPr>
              <a:t>(</a:t>
            </a:r>
            <a:r>
              <a:rPr lang="en-GB" sz="2400" u="sng" dirty="0">
                <a:solidFill>
                  <a:schemeClr val="accent5"/>
                </a:solidFill>
                <a:highlight>
                  <a:srgbClr val="FFFFFF"/>
                </a:highlight>
                <a:latin typeface="Georgia"/>
                <a:ea typeface="Georgia"/>
                <a:cs typeface="Georgia"/>
                <a:sym typeface="Georgia"/>
                <a:hlinkClick r:id="rId4"/>
              </a:rPr>
              <a:t>see here for further information</a:t>
            </a:r>
            <a:r>
              <a:rPr lang="en-GB" sz="2400" dirty="0">
                <a:solidFill>
                  <a:schemeClr val="accent5"/>
                </a:solidFill>
                <a:highlight>
                  <a:srgbClr val="FFFFFF"/>
                </a:highlight>
                <a:latin typeface="Georgia"/>
                <a:ea typeface="Georgia"/>
                <a:cs typeface="Georgia"/>
                <a:sym typeface="Georgia"/>
              </a:rPr>
              <a:t>).</a:t>
            </a:r>
          </a:p>
          <a:p>
            <a:r>
              <a:rPr lang="en-GB" sz="2400" dirty="0">
                <a:solidFill>
                  <a:srgbClr val="222222"/>
                </a:solidFill>
                <a:highlight>
                  <a:srgbClr val="FFFFFF"/>
                </a:highlight>
                <a:latin typeface="Georgia"/>
                <a:ea typeface="Georgia"/>
                <a:cs typeface="Georgia"/>
                <a:sym typeface="Georgia"/>
              </a:rPr>
              <a:t> </a:t>
            </a:r>
          </a:p>
          <a:p>
            <a:r>
              <a:rPr lang="en-GB" sz="2400" b="1" i="1" dirty="0">
                <a:solidFill>
                  <a:srgbClr val="073763"/>
                </a:solidFill>
                <a:highlight>
                  <a:srgbClr val="FFFFFF"/>
                </a:highlight>
                <a:latin typeface="Georgia"/>
                <a:ea typeface="Georgia"/>
                <a:cs typeface="Georgia"/>
                <a:sym typeface="Georgia"/>
              </a:rPr>
              <a:t>Findings:</a:t>
            </a:r>
            <a:r>
              <a:rPr lang="en-GB" sz="2400" dirty="0">
                <a:solidFill>
                  <a:srgbClr val="073763"/>
                </a:solidFill>
                <a:highlight>
                  <a:srgbClr val="FFFFFF"/>
                </a:highlight>
                <a:latin typeface="Georgia"/>
                <a:ea typeface="Georgia"/>
                <a:cs typeface="Georgia"/>
                <a:sym typeface="Georgia"/>
              </a:rPr>
              <a:t> the scale appeared to be useful for evaluating materials, and the materials were rated as including the components (above). </a:t>
            </a:r>
          </a:p>
          <a:p>
            <a:endParaRPr sz="2133" dirty="0">
              <a:solidFill>
                <a:srgbClr val="222222"/>
              </a:solidFill>
              <a:highlight>
                <a:srgbClr val="FFFFFF"/>
              </a:highlight>
              <a:latin typeface="Georgia"/>
              <a:ea typeface="Georgia"/>
              <a:cs typeface="Georgia"/>
              <a:sym typeface="Georgia"/>
            </a:endParaRPr>
          </a:p>
          <a:p>
            <a:endParaRPr sz="2133" dirty="0">
              <a:solidFill>
                <a:srgbClr val="222222"/>
              </a:solidFill>
              <a:highlight>
                <a:srgbClr val="FFFFFF"/>
              </a:highlight>
              <a:latin typeface="Georgia"/>
              <a:ea typeface="Georgia"/>
              <a:cs typeface="Georgia"/>
              <a:sym typeface="Georgia"/>
            </a:endParaRPr>
          </a:p>
        </p:txBody>
      </p:sp>
      <p:pic>
        <p:nvPicPr>
          <p:cNvPr id="114" name="Shape 114"/>
          <p:cNvPicPr preferRelativeResize="0"/>
          <p:nvPr/>
        </p:nvPicPr>
        <p:blipFill>
          <a:blip r:embed="rId5">
            <a:alphaModFix amt="27000"/>
          </a:blip>
          <a:stretch>
            <a:fillRect/>
          </a:stretch>
        </p:blipFill>
        <p:spPr>
          <a:xfrm>
            <a:off x="7780534" y="131767"/>
            <a:ext cx="4153033" cy="619167"/>
          </a:xfrm>
          <a:prstGeom prst="rect">
            <a:avLst/>
          </a:prstGeom>
          <a:noFill/>
          <a:ln>
            <a:noFill/>
          </a:ln>
        </p:spPr>
      </p:pic>
      <p:pic>
        <p:nvPicPr>
          <p:cNvPr id="115" name="Shape 115"/>
          <p:cNvPicPr preferRelativeResize="0"/>
          <p:nvPr/>
        </p:nvPicPr>
        <p:blipFill>
          <a:blip r:embed="rId6">
            <a:alphaModFix amt="18000"/>
          </a:blip>
          <a:stretch>
            <a:fillRect/>
          </a:stretch>
        </p:blipFill>
        <p:spPr>
          <a:xfrm>
            <a:off x="1" y="5629147"/>
            <a:ext cx="12191999" cy="1228837"/>
          </a:xfrm>
          <a:prstGeom prst="rect">
            <a:avLst/>
          </a:prstGeom>
          <a:noFill/>
          <a:ln>
            <a:noFill/>
          </a:ln>
        </p:spPr>
      </p:pic>
    </p:spTree>
    <p:extLst>
      <p:ext uri="{BB962C8B-B14F-4D97-AF65-F5344CB8AC3E}">
        <p14:creationId xmlns:p14="http://schemas.microsoft.com/office/powerpoint/2010/main" val="3236697791"/>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176809" y="131767"/>
            <a:ext cx="11360799" cy="763599"/>
          </a:xfrm>
          <a:prstGeom prst="rect">
            <a:avLst/>
          </a:prstGeom>
        </p:spPr>
        <p:txBody>
          <a:bodyPr vert="horz" lIns="121900" tIns="121900" rIns="121900" bIns="121900" rtlCol="0" anchor="t" anchorCtr="0">
            <a:noAutofit/>
          </a:bodyPr>
          <a:lstStyle/>
          <a:p>
            <a:r>
              <a:rPr lang="en-GB" sz="3200" b="1" dirty="0">
                <a:solidFill>
                  <a:srgbClr val="073763"/>
                </a:solidFill>
                <a:latin typeface="Georgia"/>
                <a:ea typeface="Georgia"/>
                <a:cs typeface="Georgia"/>
                <a:sym typeface="Georgia"/>
              </a:rPr>
              <a:t>How could you use materials from this study?</a:t>
            </a:r>
          </a:p>
        </p:txBody>
      </p:sp>
      <p:sp>
        <p:nvSpPr>
          <p:cNvPr id="121" name="Shape 121"/>
          <p:cNvSpPr txBox="1">
            <a:spLocks noGrp="1"/>
          </p:cNvSpPr>
          <p:nvPr>
            <p:ph type="body" idx="1"/>
          </p:nvPr>
        </p:nvSpPr>
        <p:spPr>
          <a:xfrm>
            <a:off x="176809" y="882768"/>
            <a:ext cx="11360799" cy="2878000"/>
          </a:xfrm>
          <a:prstGeom prst="rect">
            <a:avLst/>
          </a:prstGeom>
        </p:spPr>
        <p:txBody>
          <a:bodyPr vert="horz" lIns="121900" tIns="121900" rIns="121900" bIns="121900" rtlCol="0" anchor="t" anchorCtr="0">
            <a:noAutofit/>
          </a:bodyPr>
          <a:lstStyle/>
          <a:p>
            <a:pPr marL="685783" indent="-380990">
              <a:buClr>
                <a:srgbClr val="0B5394"/>
              </a:buClr>
            </a:pPr>
            <a:r>
              <a:rPr lang="en-GB" sz="2133" dirty="0">
                <a:solidFill>
                  <a:srgbClr val="002060"/>
                </a:solidFill>
                <a:latin typeface="Georgia"/>
                <a:ea typeface="Georgia"/>
                <a:cs typeface="Georgia"/>
                <a:sym typeface="Georgia"/>
              </a:rPr>
              <a:t>use the rating scale to evaluate your materials/your school’s materials</a:t>
            </a:r>
          </a:p>
          <a:p>
            <a:pPr marL="685783" indent="-380990">
              <a:buClr>
                <a:srgbClr val="0B5394"/>
              </a:buClr>
            </a:pPr>
            <a:r>
              <a:rPr lang="en-GB" sz="2133" dirty="0">
                <a:solidFill>
                  <a:srgbClr val="002060"/>
                </a:solidFill>
                <a:latin typeface="Georgia"/>
                <a:ea typeface="Georgia"/>
                <a:cs typeface="Georgia"/>
                <a:sym typeface="Georgia"/>
              </a:rPr>
              <a:t>use the items on the scale to give you ideas when developing materials e.g. create “material (which) reflects social interaction and collaboration for language learning”.</a:t>
            </a:r>
          </a:p>
          <a:p>
            <a:pPr marL="685783" indent="-380990">
              <a:buClr>
                <a:srgbClr val="0B5394"/>
              </a:buClr>
            </a:pPr>
            <a:r>
              <a:rPr lang="en-GB" sz="2133" dirty="0">
                <a:solidFill>
                  <a:srgbClr val="002060"/>
                </a:solidFill>
                <a:latin typeface="Georgia"/>
                <a:ea typeface="Georgia"/>
                <a:cs typeface="Georgia"/>
                <a:sym typeface="Georgia"/>
              </a:rPr>
              <a:t>use items from the scale as a focus for materials development sessions as part of CPD e.g. material promoting authentic language experience among learners.</a:t>
            </a:r>
          </a:p>
        </p:txBody>
      </p:sp>
      <p:sp>
        <p:nvSpPr>
          <p:cNvPr id="122" name="Shape 122"/>
          <p:cNvSpPr txBox="1"/>
          <p:nvPr/>
        </p:nvSpPr>
        <p:spPr>
          <a:xfrm>
            <a:off x="99408" y="3534981"/>
            <a:ext cx="11515600" cy="959999"/>
          </a:xfrm>
          <a:prstGeom prst="rect">
            <a:avLst/>
          </a:prstGeom>
          <a:noFill/>
          <a:ln>
            <a:noFill/>
          </a:ln>
        </p:spPr>
        <p:txBody>
          <a:bodyPr lIns="121900" tIns="121900" rIns="121900" bIns="121900" anchor="t" anchorCtr="0">
            <a:noAutofit/>
          </a:bodyPr>
          <a:lstStyle/>
          <a:p>
            <a:pPr marL="533387"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very complex set of criteria - will need to be reduced for most of the above uses</a:t>
            </a:r>
          </a:p>
          <a:p>
            <a:pPr marL="533387" indent="-380990">
              <a:buClr>
                <a:srgbClr val="0B5394"/>
              </a:buClr>
              <a:buSzPct val="100000"/>
              <a:buFont typeface="Arial" panose="020B0604020202020204" pitchFamily="34" charset="0"/>
              <a:buChar char="•"/>
            </a:pPr>
            <a:endParaRPr lang="en-GB" sz="2133" dirty="0">
              <a:solidFill>
                <a:srgbClr val="002060"/>
              </a:solidFill>
              <a:latin typeface="Georgia"/>
              <a:ea typeface="Georgia"/>
              <a:cs typeface="Georgia"/>
              <a:sym typeface="Georgia"/>
            </a:endParaRPr>
          </a:p>
          <a:p>
            <a:pPr marL="990587" lvl="1"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not all criteria will be appropriate for your needs (be selective)</a:t>
            </a:r>
          </a:p>
          <a:p>
            <a:pPr marL="533387" indent="-380990">
              <a:buClr>
                <a:srgbClr val="0B5394"/>
              </a:buClr>
              <a:buSzPct val="100000"/>
              <a:buFont typeface="Arial" panose="020B0604020202020204" pitchFamily="34" charset="0"/>
              <a:buChar char="•"/>
            </a:pPr>
            <a:endParaRPr lang="en-GB" sz="2133" dirty="0">
              <a:solidFill>
                <a:srgbClr val="002060"/>
              </a:solidFill>
              <a:latin typeface="Georgia"/>
              <a:ea typeface="Georgia"/>
              <a:cs typeface="Georgia"/>
              <a:sym typeface="Georgia"/>
            </a:endParaRPr>
          </a:p>
          <a:p>
            <a:pPr marL="990587" lvl="1"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a guide rather than a exhaustive set of criteria that must be met for all material? </a:t>
            </a:r>
          </a:p>
          <a:p>
            <a:pPr marL="380990" indent="-380990">
              <a:buFont typeface="Arial" panose="020B0604020202020204" pitchFamily="34" charset="0"/>
              <a:buChar char="•"/>
            </a:pPr>
            <a:endParaRPr sz="2133" dirty="0">
              <a:solidFill>
                <a:srgbClr val="002060"/>
              </a:solidFill>
              <a:latin typeface="Georgia"/>
              <a:ea typeface="Georgia"/>
              <a:cs typeface="Georgia"/>
              <a:sym typeface="Georgia"/>
            </a:endParaRPr>
          </a:p>
        </p:txBody>
      </p:sp>
      <p:pic>
        <p:nvPicPr>
          <p:cNvPr id="123" name="Shape 123"/>
          <p:cNvPicPr preferRelativeResize="0"/>
          <p:nvPr/>
        </p:nvPicPr>
        <p:blipFill>
          <a:blip r:embed="rId3">
            <a:alphaModFix amt="27000"/>
          </a:blip>
          <a:stretch>
            <a:fillRect/>
          </a:stretch>
        </p:blipFill>
        <p:spPr>
          <a:xfrm>
            <a:off x="7780534" y="131767"/>
            <a:ext cx="4153033" cy="619167"/>
          </a:xfrm>
          <a:prstGeom prst="rect">
            <a:avLst/>
          </a:prstGeom>
          <a:noFill/>
          <a:ln>
            <a:noFill/>
          </a:ln>
        </p:spPr>
      </p:pic>
      <p:pic>
        <p:nvPicPr>
          <p:cNvPr id="124" name="Shape 124"/>
          <p:cNvPicPr preferRelativeResize="0"/>
          <p:nvPr/>
        </p:nvPicPr>
        <p:blipFill>
          <a:blip r:embed="rId4">
            <a:alphaModFix amt="18000"/>
          </a:blip>
          <a:stretch>
            <a:fillRect/>
          </a:stretch>
        </p:blipFill>
        <p:spPr>
          <a:xfrm>
            <a:off x="1" y="5629147"/>
            <a:ext cx="12191999" cy="1228837"/>
          </a:xfrm>
          <a:prstGeom prst="rect">
            <a:avLst/>
          </a:prstGeom>
          <a:noFill/>
          <a:ln>
            <a:noFill/>
          </a:ln>
        </p:spPr>
      </p:pic>
      <p:sp>
        <p:nvSpPr>
          <p:cNvPr id="7" name="Rectangle 6"/>
          <p:cNvSpPr/>
          <p:nvPr/>
        </p:nvSpPr>
        <p:spPr>
          <a:xfrm>
            <a:off x="423654" y="2823668"/>
            <a:ext cx="1508746" cy="584775"/>
          </a:xfrm>
          <a:prstGeom prst="rect">
            <a:avLst/>
          </a:prstGeom>
        </p:spPr>
        <p:txBody>
          <a:bodyPr wrap="none">
            <a:spAutoFit/>
          </a:bodyPr>
          <a:lstStyle/>
          <a:p>
            <a:pPr lvl="0"/>
            <a:r>
              <a:rPr lang="en-GB" sz="3200" b="1" dirty="0">
                <a:solidFill>
                  <a:srgbClr val="073763"/>
                </a:solidFill>
                <a:latin typeface="Georgia"/>
                <a:ea typeface="Georgia"/>
                <a:cs typeface="Georgia"/>
                <a:sym typeface="Georgia"/>
              </a:rPr>
              <a:t>Issues</a:t>
            </a:r>
          </a:p>
        </p:txBody>
      </p:sp>
    </p:spTree>
    <p:extLst>
      <p:ext uri="{BB962C8B-B14F-4D97-AF65-F5344CB8AC3E}">
        <p14:creationId xmlns:p14="http://schemas.microsoft.com/office/powerpoint/2010/main" val="372683792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58445" y="1"/>
            <a:ext cx="11360799" cy="2736799"/>
          </a:xfrm>
          <a:prstGeom prst="rect">
            <a:avLst/>
          </a:prstGeom>
        </p:spPr>
        <p:txBody>
          <a:bodyPr vert="horz" lIns="121900" tIns="121900" rIns="121900" bIns="121900" rtlCol="0" anchor="b" anchorCtr="0">
            <a:noAutofit/>
          </a:bodyPr>
          <a:lstStyle/>
          <a:p>
            <a:pPr>
              <a:spcBef>
                <a:spcPts val="0"/>
              </a:spcBef>
              <a:buClr>
                <a:schemeClr val="dk1"/>
              </a:buClr>
              <a:buSzPct val="30555"/>
            </a:pPr>
            <a:r>
              <a:rPr lang="en-GB" sz="4800" dirty="0">
                <a:solidFill>
                  <a:srgbClr val="073763"/>
                </a:solidFill>
                <a:latin typeface="Georgia"/>
                <a:ea typeface="Georgia"/>
                <a:cs typeface="Georgia"/>
                <a:sym typeface="Georgia"/>
              </a:rPr>
              <a:t>Why are my students sometimes unwilling to communicate in class?</a:t>
            </a:r>
          </a:p>
        </p:txBody>
      </p:sp>
      <p:sp>
        <p:nvSpPr>
          <p:cNvPr id="57" name="Shape 57"/>
          <p:cNvSpPr txBox="1"/>
          <p:nvPr/>
        </p:nvSpPr>
        <p:spPr>
          <a:xfrm>
            <a:off x="1700201" y="2565367"/>
            <a:ext cx="9256799" cy="4000000"/>
          </a:xfrm>
          <a:prstGeom prst="rect">
            <a:avLst/>
          </a:prstGeom>
          <a:noFill/>
          <a:ln>
            <a:noFill/>
          </a:ln>
        </p:spPr>
        <p:txBody>
          <a:bodyPr lIns="121900" tIns="121900" rIns="121900" bIns="121900" anchor="ctr" anchorCtr="0">
            <a:noAutofit/>
          </a:bodyPr>
          <a:lstStyle/>
          <a:p>
            <a:pPr>
              <a:lnSpc>
                <a:spcPct val="140000"/>
              </a:lnSpc>
              <a:spcAft>
                <a:spcPts val="1200"/>
              </a:spcAft>
            </a:pPr>
            <a:r>
              <a:rPr lang="en-GB" sz="2400" u="sng" dirty="0">
                <a:solidFill>
                  <a:schemeClr val="hlink"/>
                </a:solidFill>
                <a:highlight>
                  <a:srgbClr val="FFFFFF"/>
                </a:highlight>
                <a:latin typeface="Georgia"/>
                <a:ea typeface="Georgia"/>
                <a:cs typeface="Georgia"/>
                <a:sym typeface="Georgia"/>
                <a:hlinkClick r:id="rId3"/>
              </a:rPr>
              <a:t>Cao, Y. &amp; Philp, J. (2006). Interactional context and willingness to communicate: A comparison of behaviour in whole class, group and dyadic interaction. </a:t>
            </a:r>
            <a:r>
              <a:rPr lang="en-GB" sz="2400" i="1" u="sng" dirty="0">
                <a:solidFill>
                  <a:schemeClr val="hlink"/>
                </a:solidFill>
                <a:highlight>
                  <a:srgbClr val="FFFFFF"/>
                </a:highlight>
                <a:latin typeface="Georgia"/>
                <a:ea typeface="Georgia"/>
                <a:cs typeface="Georgia"/>
                <a:sym typeface="Georgia"/>
                <a:hlinkClick r:id="rId3"/>
              </a:rPr>
              <a:t>System</a:t>
            </a:r>
            <a:r>
              <a:rPr lang="en-GB" sz="2400" u="sng" dirty="0">
                <a:solidFill>
                  <a:schemeClr val="hlink"/>
                </a:solidFill>
                <a:highlight>
                  <a:srgbClr val="FFFFFF"/>
                </a:highlight>
                <a:latin typeface="Georgia"/>
                <a:ea typeface="Georgia"/>
                <a:cs typeface="Georgia"/>
                <a:sym typeface="Georgia"/>
                <a:hlinkClick r:id="rId3"/>
              </a:rPr>
              <a:t>, </a:t>
            </a:r>
            <a:r>
              <a:rPr lang="en-GB" sz="2400" i="1" u="sng" dirty="0">
                <a:solidFill>
                  <a:schemeClr val="hlink"/>
                </a:solidFill>
                <a:highlight>
                  <a:srgbClr val="FFFFFF"/>
                </a:highlight>
                <a:latin typeface="Georgia"/>
                <a:ea typeface="Georgia"/>
                <a:cs typeface="Georgia"/>
                <a:sym typeface="Georgia"/>
                <a:hlinkClick r:id="rId3"/>
              </a:rPr>
              <a:t>34</a:t>
            </a:r>
            <a:r>
              <a:rPr lang="en-GB" sz="2400" u="sng" dirty="0">
                <a:solidFill>
                  <a:schemeClr val="hlink"/>
                </a:solidFill>
                <a:highlight>
                  <a:srgbClr val="FFFFFF"/>
                </a:highlight>
                <a:latin typeface="Georgia"/>
                <a:ea typeface="Georgia"/>
                <a:cs typeface="Georgia"/>
                <a:sym typeface="Georgia"/>
                <a:hlinkClick r:id="rId3"/>
              </a:rPr>
              <a:t>(4), 480-493</a:t>
            </a:r>
          </a:p>
          <a:p>
            <a:pPr>
              <a:lnSpc>
                <a:spcPct val="140000"/>
              </a:lnSpc>
              <a:spcAft>
                <a:spcPts val="1200"/>
              </a:spcAft>
            </a:pPr>
            <a:endParaRPr sz="2200" b="1" dirty="0">
              <a:solidFill>
                <a:srgbClr val="2E2E2E"/>
              </a:solidFill>
              <a:highlight>
                <a:srgbClr val="FFFFFF"/>
              </a:highlight>
            </a:endParaRPr>
          </a:p>
        </p:txBody>
      </p:sp>
      <p:pic>
        <p:nvPicPr>
          <p:cNvPr id="58" name="Shape 58"/>
          <p:cNvPicPr preferRelativeResize="0"/>
          <p:nvPr/>
        </p:nvPicPr>
        <p:blipFill>
          <a:blip r:embed="rId4">
            <a:alphaModFix/>
          </a:blip>
          <a:stretch>
            <a:fillRect/>
          </a:stretch>
        </p:blipFill>
        <p:spPr>
          <a:xfrm>
            <a:off x="7637634" y="174634"/>
            <a:ext cx="4153033" cy="619167"/>
          </a:xfrm>
          <a:prstGeom prst="rect">
            <a:avLst/>
          </a:prstGeom>
          <a:noFill/>
          <a:ln>
            <a:noFill/>
          </a:ln>
        </p:spPr>
      </p:pic>
      <p:pic>
        <p:nvPicPr>
          <p:cNvPr id="59" name="Shape 59"/>
          <p:cNvPicPr preferRelativeResize="0"/>
          <p:nvPr/>
        </p:nvPicPr>
        <p:blipFill>
          <a:blip r:embed="rId5">
            <a:alphaModFix/>
          </a:blip>
          <a:stretch>
            <a:fillRect/>
          </a:stretch>
        </p:blipFill>
        <p:spPr>
          <a:xfrm>
            <a:off x="1" y="5629147"/>
            <a:ext cx="12191999" cy="1228837"/>
          </a:xfrm>
          <a:prstGeom prst="rect">
            <a:avLst/>
          </a:prstGeom>
          <a:noFill/>
          <a:ln>
            <a:noFill/>
          </a:ln>
        </p:spPr>
      </p:pic>
    </p:spTree>
    <p:extLst>
      <p:ext uri="{BB962C8B-B14F-4D97-AF65-F5344CB8AC3E}">
        <p14:creationId xmlns:p14="http://schemas.microsoft.com/office/powerpoint/2010/main" val="665757838"/>
      </p:ext>
    </p:extLst>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p:nvPr/>
        </p:nvSpPr>
        <p:spPr>
          <a:xfrm>
            <a:off x="1527334" y="984434"/>
            <a:ext cx="8229599" cy="959999"/>
          </a:xfrm>
          <a:prstGeom prst="rect">
            <a:avLst/>
          </a:prstGeom>
          <a:noFill/>
          <a:ln>
            <a:noFill/>
          </a:ln>
        </p:spPr>
        <p:txBody>
          <a:bodyPr lIns="121900" tIns="121900" rIns="121900" bIns="121900" anchor="t" anchorCtr="0">
            <a:noAutofit/>
          </a:bodyPr>
          <a:lstStyle/>
          <a:p>
            <a:endParaRPr sz="3200"/>
          </a:p>
        </p:txBody>
      </p:sp>
      <p:sp>
        <p:nvSpPr>
          <p:cNvPr id="65" name="Shape 65"/>
          <p:cNvSpPr txBox="1"/>
          <p:nvPr/>
        </p:nvSpPr>
        <p:spPr>
          <a:xfrm>
            <a:off x="85734" y="1"/>
            <a:ext cx="11828399" cy="6407199"/>
          </a:xfrm>
          <a:prstGeom prst="rect">
            <a:avLst/>
          </a:prstGeom>
          <a:noFill/>
          <a:ln>
            <a:noFill/>
          </a:ln>
        </p:spPr>
        <p:txBody>
          <a:bodyPr lIns="121900" tIns="121900" rIns="121900" bIns="121900" anchor="ctr" anchorCtr="0">
            <a:noAutofit/>
          </a:bodyPr>
          <a:lstStyle/>
          <a:p>
            <a:endParaRPr sz="2400" dirty="0">
              <a:solidFill>
                <a:srgbClr val="222222"/>
              </a:solidFill>
              <a:highlight>
                <a:srgbClr val="FFFFFF"/>
              </a:highlight>
            </a:endParaRPr>
          </a:p>
          <a:p>
            <a:endParaRPr sz="2133" i="1" dirty="0">
              <a:solidFill>
                <a:srgbClr val="222222"/>
              </a:solidFill>
              <a:highlight>
                <a:srgbClr val="FFFFFF"/>
              </a:highlight>
            </a:endParaRPr>
          </a:p>
          <a:p>
            <a:r>
              <a:rPr lang="en-GB" sz="2133" b="1" i="1" dirty="0">
                <a:solidFill>
                  <a:srgbClr val="073763"/>
                </a:solidFill>
                <a:highlight>
                  <a:srgbClr val="FFFFFF"/>
                </a:highlight>
                <a:latin typeface="Georgia"/>
                <a:ea typeface="Georgia"/>
                <a:cs typeface="Georgia"/>
                <a:sym typeface="Georgia"/>
              </a:rPr>
              <a:t>Title / type of instrument(s):</a:t>
            </a:r>
            <a:r>
              <a:rPr lang="en-GB" sz="2133" dirty="0">
                <a:solidFill>
                  <a:schemeClr val="accent5"/>
                </a:solidFill>
                <a:highlight>
                  <a:srgbClr val="FFFFFF"/>
                </a:highlight>
                <a:latin typeface="Georgia"/>
                <a:ea typeface="Georgia"/>
                <a:cs typeface="Georgia"/>
                <a:sym typeface="Georgia"/>
              </a:rPr>
              <a:t> </a:t>
            </a:r>
            <a:r>
              <a:rPr lang="en-GB" sz="2133" u="sng" dirty="0">
                <a:solidFill>
                  <a:schemeClr val="accent5"/>
                </a:solidFill>
                <a:highlight>
                  <a:srgbClr val="FFFFFF"/>
                </a:highlight>
                <a:latin typeface="Georgia"/>
                <a:ea typeface="Georgia"/>
                <a:cs typeface="Georgia"/>
                <a:sym typeface="Georgia"/>
                <a:hlinkClick r:id="rId3"/>
              </a:rPr>
              <a:t>Interview/self-report questions and observation schedule</a:t>
            </a:r>
          </a:p>
          <a:p>
            <a:endParaRPr sz="2133" i="1" dirty="0">
              <a:solidFill>
                <a:srgbClr val="073763"/>
              </a:solidFill>
              <a:highlight>
                <a:srgbClr val="FFFFFF"/>
              </a:highlight>
              <a:latin typeface="Georgia"/>
              <a:ea typeface="Georgia"/>
              <a:cs typeface="Georgia"/>
              <a:sym typeface="Georgia"/>
            </a:endParaRPr>
          </a:p>
          <a:p>
            <a:r>
              <a:rPr lang="en-GB" sz="2133" b="1" i="1" dirty="0">
                <a:solidFill>
                  <a:srgbClr val="073763"/>
                </a:solidFill>
                <a:highlight>
                  <a:srgbClr val="FFFFFF"/>
                </a:highlight>
                <a:latin typeface="Georgia"/>
                <a:ea typeface="Georgia"/>
                <a:cs typeface="Georgia"/>
                <a:sym typeface="Georgia"/>
              </a:rPr>
              <a:t>Aim of the study:</a:t>
            </a:r>
            <a:r>
              <a:rPr lang="en-GB" sz="2133" b="1" dirty="0">
                <a:solidFill>
                  <a:srgbClr val="073763"/>
                </a:solidFill>
                <a:highlight>
                  <a:srgbClr val="FFFFFF"/>
                </a:highlight>
                <a:latin typeface="Georgia"/>
                <a:ea typeface="Georgia"/>
                <a:cs typeface="Georgia"/>
                <a:sym typeface="Georgia"/>
              </a:rPr>
              <a:t> </a:t>
            </a:r>
            <a:r>
              <a:rPr lang="en-GB" sz="2133" dirty="0">
                <a:solidFill>
                  <a:srgbClr val="073763"/>
                </a:solidFill>
                <a:highlight>
                  <a:srgbClr val="FFFFFF"/>
                </a:highlight>
                <a:latin typeface="Georgia"/>
                <a:ea typeface="Georgia"/>
                <a:cs typeface="Georgia"/>
                <a:sym typeface="Georgia"/>
              </a:rPr>
              <a:t>to investigate students’ feelings about their willingness to communicate and determine which classroom activities promote student interaction.</a:t>
            </a:r>
          </a:p>
          <a:p>
            <a:r>
              <a:rPr lang="en-GB" sz="2133" dirty="0">
                <a:solidFill>
                  <a:srgbClr val="073763"/>
                </a:solidFill>
                <a:highlight>
                  <a:srgbClr val="FFFFFF"/>
                </a:highlight>
                <a:latin typeface="Georgia"/>
                <a:ea typeface="Georgia"/>
                <a:cs typeface="Georgia"/>
                <a:sym typeface="Georgia"/>
              </a:rPr>
              <a:t> </a:t>
            </a:r>
          </a:p>
          <a:p>
            <a:r>
              <a:rPr lang="en-GB" sz="2133" b="1" i="1" dirty="0">
                <a:solidFill>
                  <a:srgbClr val="073763"/>
                </a:solidFill>
                <a:highlight>
                  <a:srgbClr val="FFFFFF"/>
                </a:highlight>
                <a:latin typeface="Georgia"/>
                <a:ea typeface="Georgia"/>
                <a:cs typeface="Georgia"/>
                <a:sym typeface="Georgia"/>
              </a:rPr>
              <a:t>Sample size:</a:t>
            </a:r>
            <a:r>
              <a:rPr lang="en-GB" sz="2133" dirty="0">
                <a:solidFill>
                  <a:srgbClr val="073763"/>
                </a:solidFill>
                <a:highlight>
                  <a:srgbClr val="FFFFFF"/>
                </a:highlight>
                <a:latin typeface="Georgia"/>
                <a:ea typeface="Georgia"/>
                <a:cs typeface="Georgia"/>
                <a:sym typeface="Georgia"/>
              </a:rPr>
              <a:t> 10 </a:t>
            </a:r>
          </a:p>
          <a:p>
            <a:endParaRPr sz="2133" dirty="0">
              <a:solidFill>
                <a:srgbClr val="073763"/>
              </a:solidFill>
              <a:highlight>
                <a:srgbClr val="FFFFFF"/>
              </a:highlight>
              <a:latin typeface="Georgia"/>
              <a:ea typeface="Georgia"/>
              <a:cs typeface="Georgia"/>
              <a:sym typeface="Georgia"/>
            </a:endParaRPr>
          </a:p>
          <a:p>
            <a:r>
              <a:rPr lang="en-GB" sz="2133" b="1" i="1" dirty="0">
                <a:solidFill>
                  <a:srgbClr val="073763"/>
                </a:solidFill>
                <a:highlight>
                  <a:srgbClr val="FFFFFF"/>
                </a:highlight>
                <a:latin typeface="Georgia"/>
                <a:ea typeface="Georgia"/>
                <a:cs typeface="Georgia"/>
                <a:sym typeface="Georgia"/>
              </a:rPr>
              <a:t>Ages:</a:t>
            </a:r>
            <a:r>
              <a:rPr lang="en-GB" sz="2133" i="1" dirty="0">
                <a:solidFill>
                  <a:srgbClr val="073763"/>
                </a:solidFill>
                <a:highlight>
                  <a:srgbClr val="FFFFFF"/>
                </a:highlight>
                <a:latin typeface="Georgia"/>
                <a:ea typeface="Georgia"/>
                <a:cs typeface="Georgia"/>
                <a:sym typeface="Georgia"/>
              </a:rPr>
              <a:t> </a:t>
            </a:r>
            <a:r>
              <a:rPr lang="en-GB" sz="2133" dirty="0">
                <a:solidFill>
                  <a:srgbClr val="073763"/>
                </a:solidFill>
                <a:highlight>
                  <a:srgbClr val="FFFFFF"/>
                </a:highlight>
                <a:latin typeface="Georgia"/>
                <a:ea typeface="Georgia"/>
                <a:cs typeface="Georgia"/>
                <a:sym typeface="Georgia"/>
              </a:rPr>
              <a:t>20-50 </a:t>
            </a:r>
          </a:p>
          <a:p>
            <a:endParaRPr sz="2133" dirty="0">
              <a:solidFill>
                <a:srgbClr val="073763"/>
              </a:solidFill>
              <a:highlight>
                <a:srgbClr val="FFFFFF"/>
              </a:highlight>
              <a:latin typeface="Georgia"/>
              <a:ea typeface="Georgia"/>
              <a:cs typeface="Georgia"/>
              <a:sym typeface="Georgia"/>
            </a:endParaRPr>
          </a:p>
          <a:p>
            <a:r>
              <a:rPr lang="en-GB" sz="2133" b="1" i="1" dirty="0">
                <a:solidFill>
                  <a:srgbClr val="073763"/>
                </a:solidFill>
                <a:highlight>
                  <a:srgbClr val="FFFFFF"/>
                </a:highlight>
                <a:latin typeface="Georgia"/>
                <a:ea typeface="Georgia"/>
                <a:cs typeface="Georgia"/>
                <a:sym typeface="Georgia"/>
              </a:rPr>
              <a:t>Proficiency:</a:t>
            </a:r>
            <a:r>
              <a:rPr lang="en-GB" sz="2133" dirty="0">
                <a:solidFill>
                  <a:srgbClr val="073763"/>
                </a:solidFill>
                <a:highlight>
                  <a:srgbClr val="FFFFFF"/>
                </a:highlight>
                <a:latin typeface="Georgia"/>
                <a:ea typeface="Georgia"/>
                <a:cs typeface="Georgia"/>
                <a:sym typeface="Georgia"/>
              </a:rPr>
              <a:t> intermediate</a:t>
            </a:r>
          </a:p>
          <a:p>
            <a:endParaRPr sz="2133" dirty="0">
              <a:solidFill>
                <a:srgbClr val="073763"/>
              </a:solidFill>
              <a:highlight>
                <a:srgbClr val="FFFFFF"/>
              </a:highlight>
              <a:latin typeface="Georgia"/>
              <a:ea typeface="Georgia"/>
              <a:cs typeface="Georgia"/>
              <a:sym typeface="Georgia"/>
            </a:endParaRPr>
          </a:p>
          <a:p>
            <a:r>
              <a:rPr lang="en-GB" sz="2133" b="1" i="1" dirty="0">
                <a:solidFill>
                  <a:srgbClr val="073763"/>
                </a:solidFill>
                <a:highlight>
                  <a:srgbClr val="FFFFFF"/>
                </a:highlight>
                <a:latin typeface="Georgia"/>
                <a:ea typeface="Georgia"/>
                <a:cs typeface="Georgia"/>
                <a:sym typeface="Georgia"/>
              </a:rPr>
              <a:t>Design:</a:t>
            </a:r>
            <a:r>
              <a:rPr lang="en-GB" sz="2133" b="1" dirty="0">
                <a:solidFill>
                  <a:srgbClr val="073763"/>
                </a:solidFill>
                <a:highlight>
                  <a:srgbClr val="FFFFFF"/>
                </a:highlight>
                <a:latin typeface="Georgia"/>
                <a:ea typeface="Georgia"/>
                <a:cs typeface="Georgia"/>
                <a:sym typeface="Georgia"/>
              </a:rPr>
              <a:t> </a:t>
            </a:r>
            <a:r>
              <a:rPr lang="en-GB" sz="2133" dirty="0">
                <a:solidFill>
                  <a:srgbClr val="073763"/>
                </a:solidFill>
                <a:highlight>
                  <a:srgbClr val="FFFFFF"/>
                </a:highlight>
                <a:latin typeface="Georgia"/>
                <a:ea typeface="Georgia"/>
                <a:cs typeface="Georgia"/>
                <a:sym typeface="Georgia"/>
              </a:rPr>
              <a:t>Willingness to communicate questionnaire on day one of the course; </a:t>
            </a:r>
          </a:p>
          <a:p>
            <a:r>
              <a:rPr lang="en-GB" sz="2133" dirty="0">
                <a:solidFill>
                  <a:srgbClr val="073763"/>
                </a:solidFill>
                <a:highlight>
                  <a:srgbClr val="FFFFFF"/>
                </a:highlight>
                <a:latin typeface="Georgia"/>
                <a:ea typeface="Georgia"/>
                <a:cs typeface="Georgia"/>
                <a:sym typeface="Georgia"/>
              </a:rPr>
              <a:t>2 observations per week over 4 weeks; interview in the final week.</a:t>
            </a:r>
          </a:p>
          <a:p>
            <a:r>
              <a:rPr lang="en-GB" sz="2133" dirty="0">
                <a:solidFill>
                  <a:srgbClr val="073763"/>
                </a:solidFill>
                <a:highlight>
                  <a:srgbClr val="FFFFFF"/>
                </a:highlight>
                <a:latin typeface="Georgia"/>
                <a:ea typeface="Georgia"/>
                <a:cs typeface="Georgia"/>
                <a:sym typeface="Georgia"/>
              </a:rPr>
              <a:t> </a:t>
            </a:r>
          </a:p>
          <a:p>
            <a:r>
              <a:rPr lang="en-GB" sz="2133" b="1" i="1" dirty="0">
                <a:solidFill>
                  <a:srgbClr val="073763"/>
                </a:solidFill>
                <a:highlight>
                  <a:srgbClr val="FFFFFF"/>
                </a:highlight>
                <a:latin typeface="Georgia"/>
                <a:ea typeface="Georgia"/>
                <a:cs typeface="Georgia"/>
                <a:sym typeface="Georgia"/>
              </a:rPr>
              <a:t>Findings:</a:t>
            </a:r>
            <a:r>
              <a:rPr lang="en-GB" sz="2133" b="1" dirty="0">
                <a:solidFill>
                  <a:srgbClr val="073763"/>
                </a:solidFill>
                <a:highlight>
                  <a:srgbClr val="FFFFFF"/>
                </a:highlight>
                <a:latin typeface="Georgia"/>
                <a:ea typeface="Georgia"/>
                <a:cs typeface="Georgia"/>
                <a:sym typeface="Georgia"/>
              </a:rPr>
              <a:t> </a:t>
            </a:r>
          </a:p>
          <a:p>
            <a:pPr marL="609585" indent="-440256">
              <a:buClr>
                <a:srgbClr val="073763"/>
              </a:buClr>
              <a:buSzPct val="100000"/>
              <a:buFont typeface="Georgia"/>
              <a:buChar char="●"/>
            </a:pPr>
            <a:r>
              <a:rPr lang="en-GB" sz="2133" dirty="0">
                <a:solidFill>
                  <a:srgbClr val="073763"/>
                </a:solidFill>
                <a:highlight>
                  <a:srgbClr val="FFFFFF"/>
                </a:highlight>
                <a:latin typeface="Georgia"/>
                <a:ea typeface="Georgia"/>
                <a:cs typeface="Georgia"/>
                <a:sym typeface="Georgia"/>
              </a:rPr>
              <a:t>learners behaved differently in different kinds of groupings/contexts</a:t>
            </a:r>
          </a:p>
          <a:p>
            <a:pPr marL="609585" indent="-440256">
              <a:buClr>
                <a:srgbClr val="073763"/>
              </a:buClr>
              <a:buSzPct val="100000"/>
              <a:buFont typeface="Georgia"/>
              <a:buChar char="●"/>
            </a:pPr>
            <a:r>
              <a:rPr lang="en-GB" sz="2133" dirty="0">
                <a:solidFill>
                  <a:srgbClr val="073763"/>
                </a:solidFill>
                <a:highlight>
                  <a:srgbClr val="FFFFFF"/>
                </a:highlight>
                <a:latin typeface="Georgia"/>
                <a:ea typeface="Georgia"/>
                <a:cs typeface="Georgia"/>
                <a:sym typeface="Georgia"/>
              </a:rPr>
              <a:t>learners’ preferences varied between individuals</a:t>
            </a:r>
          </a:p>
          <a:p>
            <a:pPr marL="609585" indent="-440256">
              <a:buClr>
                <a:srgbClr val="073763"/>
              </a:buClr>
              <a:buSzPct val="100000"/>
              <a:buFont typeface="Georgia"/>
              <a:buChar char="●"/>
            </a:pPr>
            <a:r>
              <a:rPr lang="en-GB" sz="2133" dirty="0">
                <a:solidFill>
                  <a:srgbClr val="073763"/>
                </a:solidFill>
                <a:highlight>
                  <a:srgbClr val="FFFFFF"/>
                </a:highlight>
                <a:latin typeface="Georgia"/>
                <a:ea typeface="Georgia"/>
                <a:cs typeface="Georgia"/>
                <a:sym typeface="Georgia"/>
              </a:rPr>
              <a:t>teachers should make use of varied interaction activity types in classes</a:t>
            </a:r>
          </a:p>
        </p:txBody>
      </p:sp>
      <p:pic>
        <p:nvPicPr>
          <p:cNvPr id="66" name="Shape 66"/>
          <p:cNvPicPr preferRelativeResize="0"/>
          <p:nvPr/>
        </p:nvPicPr>
        <p:blipFill>
          <a:blip r:embed="rId4">
            <a:alphaModFix amt="27000"/>
          </a:blip>
          <a:stretch>
            <a:fillRect/>
          </a:stretch>
        </p:blipFill>
        <p:spPr>
          <a:xfrm>
            <a:off x="7904168" y="146067"/>
            <a:ext cx="4153033" cy="619167"/>
          </a:xfrm>
          <a:prstGeom prst="rect">
            <a:avLst/>
          </a:prstGeom>
          <a:noFill/>
          <a:ln>
            <a:noFill/>
          </a:ln>
        </p:spPr>
      </p:pic>
      <p:pic>
        <p:nvPicPr>
          <p:cNvPr id="67" name="Shape 67"/>
          <p:cNvPicPr preferRelativeResize="0"/>
          <p:nvPr/>
        </p:nvPicPr>
        <p:blipFill>
          <a:blip r:embed="rId5">
            <a:alphaModFix amt="18000"/>
          </a:blip>
          <a:stretch>
            <a:fillRect/>
          </a:stretch>
        </p:blipFill>
        <p:spPr>
          <a:xfrm>
            <a:off x="1" y="5629147"/>
            <a:ext cx="12191999" cy="1228837"/>
          </a:xfrm>
          <a:prstGeom prst="rect">
            <a:avLst/>
          </a:prstGeom>
          <a:noFill/>
          <a:ln>
            <a:noFill/>
          </a:ln>
        </p:spPr>
      </p:pic>
    </p:spTree>
    <p:extLst>
      <p:ext uri="{BB962C8B-B14F-4D97-AF65-F5344CB8AC3E}">
        <p14:creationId xmlns:p14="http://schemas.microsoft.com/office/powerpoint/2010/main" val="110727810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5">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5">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5">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5">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5">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5">
                                            <p:txEl>
                                              <p:pRg st="15" end="1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5">
                                            <p:txEl>
                                              <p:pRg st="16" end="1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5">
                                            <p:txEl>
                                              <p:pRg st="17" end="1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5">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04361" y="63169"/>
            <a:ext cx="11360799" cy="763599"/>
          </a:xfrm>
          <a:prstGeom prst="rect">
            <a:avLst/>
          </a:prstGeom>
        </p:spPr>
        <p:txBody>
          <a:bodyPr vert="horz" lIns="121900" tIns="121900" rIns="121900" bIns="121900" rtlCol="0" anchor="t" anchorCtr="0">
            <a:noAutofit/>
          </a:bodyPr>
          <a:lstStyle/>
          <a:p>
            <a:r>
              <a:rPr lang="en-GB" sz="3200" b="1" dirty="0">
                <a:solidFill>
                  <a:srgbClr val="073763"/>
                </a:solidFill>
                <a:latin typeface="Georgia"/>
                <a:ea typeface="Georgia"/>
                <a:cs typeface="Georgia"/>
                <a:sym typeface="Georgia"/>
              </a:rPr>
              <a:t>How could you adapt this study?</a:t>
            </a:r>
          </a:p>
        </p:txBody>
      </p:sp>
      <p:sp>
        <p:nvSpPr>
          <p:cNvPr id="73" name="Shape 73"/>
          <p:cNvSpPr txBox="1">
            <a:spLocks noGrp="1"/>
          </p:cNvSpPr>
          <p:nvPr>
            <p:ph type="body" idx="1"/>
          </p:nvPr>
        </p:nvSpPr>
        <p:spPr>
          <a:xfrm>
            <a:off x="104360" y="628752"/>
            <a:ext cx="11360799" cy="2276049"/>
          </a:xfrm>
          <a:prstGeom prst="rect">
            <a:avLst/>
          </a:prstGeom>
        </p:spPr>
        <p:txBody>
          <a:bodyPr vert="horz" lIns="121900" tIns="121900" rIns="121900" bIns="121900" rtlCol="0" anchor="t" anchorCtr="0">
            <a:noAutofit/>
          </a:bodyPr>
          <a:lstStyle/>
          <a:p>
            <a:pPr marL="685783" indent="-380990">
              <a:buClr>
                <a:srgbClr val="0B5394"/>
              </a:buClr>
            </a:pPr>
            <a:r>
              <a:rPr lang="en-GB" sz="2133" dirty="0">
                <a:solidFill>
                  <a:srgbClr val="002060"/>
                </a:solidFill>
                <a:latin typeface="Georgia"/>
                <a:ea typeface="Georgia"/>
                <a:cs typeface="Georgia"/>
                <a:sym typeface="Georgia"/>
              </a:rPr>
              <a:t>use the questionnaires to allow learners to assess their WTC and adapt classroom interaction activities accordingly </a:t>
            </a:r>
          </a:p>
          <a:p>
            <a:pPr marL="685783" indent="-380990">
              <a:buClr>
                <a:srgbClr val="0B5394"/>
              </a:buClr>
            </a:pPr>
            <a:r>
              <a:rPr lang="en-GB" sz="2133" dirty="0">
                <a:solidFill>
                  <a:srgbClr val="002060"/>
                </a:solidFill>
                <a:latin typeface="Georgia"/>
                <a:ea typeface="Georgia"/>
                <a:cs typeface="Georgia"/>
                <a:sym typeface="Georgia"/>
              </a:rPr>
              <a:t>use the observation schedule to deliver CPD to raise awareness of different interaction types</a:t>
            </a:r>
          </a:p>
          <a:p>
            <a:pPr marL="685783" indent="-380990">
              <a:buClr>
                <a:srgbClr val="0B5394"/>
              </a:buClr>
            </a:pPr>
            <a:r>
              <a:rPr lang="en-GB" sz="2133" dirty="0">
                <a:solidFill>
                  <a:srgbClr val="002060"/>
                </a:solidFill>
                <a:latin typeface="Georgia"/>
                <a:ea typeface="Georgia"/>
                <a:cs typeface="Georgia"/>
                <a:sym typeface="Georgia"/>
              </a:rPr>
              <a:t>run a replication study using a bigger sample and/or different kinds of learners</a:t>
            </a:r>
          </a:p>
          <a:p>
            <a:pPr marL="685783" indent="-380990">
              <a:buClr>
                <a:srgbClr val="0B5394"/>
              </a:buClr>
            </a:pPr>
            <a:r>
              <a:rPr lang="en-GB" sz="2133" dirty="0">
                <a:solidFill>
                  <a:srgbClr val="002060"/>
                </a:solidFill>
                <a:latin typeface="Georgia"/>
                <a:ea typeface="Georgia"/>
                <a:cs typeface="Georgia"/>
                <a:sym typeface="Georgia"/>
              </a:rPr>
              <a:t>use as a needs analysis for new students to determine their communication preferences</a:t>
            </a:r>
          </a:p>
        </p:txBody>
      </p:sp>
      <p:sp>
        <p:nvSpPr>
          <p:cNvPr id="74" name="Shape 74"/>
          <p:cNvSpPr txBox="1"/>
          <p:nvPr/>
        </p:nvSpPr>
        <p:spPr>
          <a:xfrm>
            <a:off x="1" y="3470384"/>
            <a:ext cx="12028633" cy="2158763"/>
          </a:xfrm>
          <a:prstGeom prst="rect">
            <a:avLst/>
          </a:prstGeom>
          <a:noFill/>
          <a:ln>
            <a:noFill/>
          </a:ln>
        </p:spPr>
        <p:txBody>
          <a:bodyPr lIns="121900" tIns="121900" rIns="121900" bIns="121900" anchor="t" anchorCtr="0">
            <a:noAutofit/>
          </a:bodyPr>
          <a:lstStyle/>
          <a:p>
            <a:pPr marL="533387"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the WTC questionnaire may need adapting to match your learners’ experience </a:t>
            </a:r>
          </a:p>
          <a:p>
            <a:pPr marL="990587" lvl="1"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e.g. translating to learners’ L1 if lower proficiency levels</a:t>
            </a:r>
          </a:p>
          <a:p>
            <a:pPr marL="152396">
              <a:buClr>
                <a:srgbClr val="0B5394"/>
              </a:buClr>
              <a:buSzPct val="100000"/>
            </a:pPr>
            <a:endParaRPr lang="en-GB" sz="2133" dirty="0">
              <a:solidFill>
                <a:srgbClr val="002060"/>
              </a:solidFill>
              <a:latin typeface="Georgia"/>
              <a:ea typeface="Georgia"/>
              <a:cs typeface="Georgia"/>
              <a:sym typeface="Georgia"/>
            </a:endParaRPr>
          </a:p>
          <a:p>
            <a:pPr marL="533387" indent="-380990">
              <a:buClr>
                <a:srgbClr val="0B5394"/>
              </a:buClr>
              <a:buSzPct val="100000"/>
              <a:buFont typeface="Arial" panose="020B0604020202020204" pitchFamily="34" charset="0"/>
              <a:buChar char="•"/>
            </a:pPr>
            <a:r>
              <a:rPr lang="en-GB" sz="2133" dirty="0">
                <a:solidFill>
                  <a:srgbClr val="002060"/>
                </a:solidFill>
                <a:latin typeface="Georgia"/>
                <a:ea typeface="Georgia"/>
                <a:cs typeface="Georgia"/>
                <a:sym typeface="Georgia"/>
              </a:rPr>
              <a:t>8 observations is quite time-consuming, even to observe just a few learners </a:t>
            </a:r>
          </a:p>
          <a:p>
            <a:pPr marL="990587" lvl="1" indent="-380990">
              <a:buClr>
                <a:srgbClr val="0B5394"/>
              </a:buClr>
              <a:buSzPct val="100000"/>
              <a:buFont typeface="Arial" panose="020B0604020202020204" pitchFamily="34" charset="0"/>
              <a:buChar char="•"/>
            </a:pPr>
            <a:r>
              <a:rPr lang="en-GB" sz="2100" dirty="0">
                <a:solidFill>
                  <a:srgbClr val="002060"/>
                </a:solidFill>
                <a:latin typeface="Georgia"/>
                <a:ea typeface="Georgia"/>
                <a:cs typeface="Georgia"/>
                <a:sym typeface="Georgia"/>
              </a:rPr>
              <a:t>could the observation scheme be adapted to a self-report sheet for the learners to complete?</a:t>
            </a:r>
            <a:endParaRPr sz="2100" dirty="0"/>
          </a:p>
        </p:txBody>
      </p:sp>
      <p:pic>
        <p:nvPicPr>
          <p:cNvPr id="75" name="Shape 75"/>
          <p:cNvPicPr preferRelativeResize="0"/>
          <p:nvPr/>
        </p:nvPicPr>
        <p:blipFill>
          <a:blip r:embed="rId3">
            <a:alphaModFix amt="27000"/>
          </a:blip>
          <a:stretch>
            <a:fillRect/>
          </a:stretch>
        </p:blipFill>
        <p:spPr>
          <a:xfrm>
            <a:off x="7875601" y="207601"/>
            <a:ext cx="4153033" cy="619167"/>
          </a:xfrm>
          <a:prstGeom prst="rect">
            <a:avLst/>
          </a:prstGeom>
          <a:noFill/>
          <a:ln>
            <a:noFill/>
          </a:ln>
        </p:spPr>
      </p:pic>
      <p:pic>
        <p:nvPicPr>
          <p:cNvPr id="76" name="Shape 76"/>
          <p:cNvPicPr preferRelativeResize="0"/>
          <p:nvPr/>
        </p:nvPicPr>
        <p:blipFill>
          <a:blip r:embed="rId4">
            <a:alphaModFix amt="18000"/>
          </a:blip>
          <a:stretch>
            <a:fillRect/>
          </a:stretch>
        </p:blipFill>
        <p:spPr>
          <a:xfrm>
            <a:off x="1" y="5629147"/>
            <a:ext cx="12191999" cy="1228837"/>
          </a:xfrm>
          <a:prstGeom prst="rect">
            <a:avLst/>
          </a:prstGeom>
          <a:noFill/>
          <a:ln>
            <a:noFill/>
          </a:ln>
        </p:spPr>
      </p:pic>
      <p:sp>
        <p:nvSpPr>
          <p:cNvPr id="2" name="Rectangle 1"/>
          <p:cNvSpPr/>
          <p:nvPr/>
        </p:nvSpPr>
        <p:spPr>
          <a:xfrm>
            <a:off x="444763" y="2741177"/>
            <a:ext cx="2827200" cy="584775"/>
          </a:xfrm>
          <a:prstGeom prst="rect">
            <a:avLst/>
          </a:prstGeom>
        </p:spPr>
        <p:txBody>
          <a:bodyPr wrap="square">
            <a:spAutoFit/>
          </a:bodyPr>
          <a:lstStyle/>
          <a:p>
            <a:r>
              <a:rPr lang="en-GB" sz="3200" b="1" dirty="0">
                <a:solidFill>
                  <a:srgbClr val="073763"/>
                </a:solidFill>
                <a:latin typeface="Georgia"/>
                <a:ea typeface="Georgia"/>
                <a:cs typeface="Georgia"/>
                <a:sym typeface="Georgia"/>
              </a:rPr>
              <a:t>Issues</a:t>
            </a:r>
          </a:p>
        </p:txBody>
      </p:sp>
    </p:spTree>
    <p:extLst>
      <p:ext uri="{BB962C8B-B14F-4D97-AF65-F5344CB8AC3E}">
        <p14:creationId xmlns:p14="http://schemas.microsoft.com/office/powerpoint/2010/main" val="2446102872"/>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Interested in investigating vocabulary teaching?</a:t>
            </a:r>
            <a:endParaRPr lang="en-US" dirty="0"/>
          </a:p>
        </p:txBody>
      </p:sp>
      <p:sp>
        <p:nvSpPr>
          <p:cNvPr id="3" name="Text Placeholder 2"/>
          <p:cNvSpPr>
            <a:spLocks noGrp="1"/>
          </p:cNvSpPr>
          <p:nvPr>
            <p:ph type="body" idx="1"/>
          </p:nvPr>
        </p:nvSpPr>
        <p:spPr/>
        <p:txBody>
          <a:bodyPr>
            <a:normAutofit/>
          </a:bodyPr>
          <a:lstStyle/>
          <a:p>
            <a:pPr marL="0" indent="0">
              <a:buNone/>
            </a:pPr>
            <a:r>
              <a:rPr lang="en-GB" dirty="0"/>
              <a:t>For a study about vocabulary instruction with Chinese university students</a:t>
            </a:r>
            <a:r>
              <a:rPr lang="en-US" dirty="0"/>
              <a:t>, </a:t>
            </a:r>
            <a:r>
              <a:rPr lang="en-GB" dirty="0" err="1">
                <a:hlinkClick r:id="rId2"/>
              </a:rPr>
              <a:t>Moskovsky</a:t>
            </a:r>
            <a:r>
              <a:rPr lang="en-GB" dirty="0">
                <a:hlinkClick r:id="rId2"/>
              </a:rPr>
              <a:t> et al. (2015) TESOL Quarterly</a:t>
            </a:r>
            <a:endParaRPr lang="en-GB" dirty="0"/>
          </a:p>
          <a:p>
            <a:pPr marL="0" indent="0">
              <a:buNone/>
            </a:pPr>
            <a:r>
              <a:rPr lang="en-GB" dirty="0"/>
              <a:t>Includes: </a:t>
            </a:r>
          </a:p>
          <a:p>
            <a:r>
              <a:rPr lang="en-GB" dirty="0"/>
              <a:t>A lesson plan</a:t>
            </a:r>
          </a:p>
          <a:p>
            <a:r>
              <a:rPr lang="en-GB" dirty="0"/>
              <a:t>A productive vocabulary test</a:t>
            </a:r>
          </a:p>
          <a:p>
            <a:r>
              <a:rPr lang="en-GB" dirty="0"/>
              <a:t>A receptive vocabulary test</a:t>
            </a:r>
          </a:p>
          <a:p>
            <a:endParaRPr lang="en-GB" sz="2400" dirty="0"/>
          </a:p>
          <a:p>
            <a:pPr marL="0" indent="0">
              <a:buNone/>
            </a:pPr>
            <a:r>
              <a:rPr lang="en-GB" sz="2400" dirty="0" err="1">
                <a:hlinkClick r:id="rId2"/>
              </a:rPr>
              <a:t>Moskovsky</a:t>
            </a:r>
            <a:r>
              <a:rPr lang="en-GB" sz="2400" dirty="0">
                <a:hlinkClick r:id="rId2"/>
              </a:rPr>
              <a:t>, C., Jiang, G., </a:t>
            </a:r>
            <a:r>
              <a:rPr lang="en-GB" sz="2400" dirty="0" err="1">
                <a:hlinkClick r:id="rId2"/>
              </a:rPr>
              <a:t>Libert</a:t>
            </a:r>
            <a:r>
              <a:rPr lang="en-GB" sz="2400" dirty="0">
                <a:hlinkClick r:id="rId2"/>
              </a:rPr>
              <a:t>, A., &amp; Fagan, S. (2015). Bottom-Up or Top-Down: English as a Foreign Language Vocabulary Instruction for Chinese University Students. </a:t>
            </a:r>
            <a:r>
              <a:rPr lang="en-GB" sz="2400" i="1" dirty="0">
                <a:hlinkClick r:id="rId2"/>
              </a:rPr>
              <a:t>TESOL Quarterly</a:t>
            </a:r>
            <a:r>
              <a:rPr lang="en-GB" sz="2400" dirty="0">
                <a:hlinkClick r:id="rId2"/>
              </a:rPr>
              <a:t>, </a:t>
            </a:r>
            <a:r>
              <a:rPr lang="en-GB" sz="2400" i="1" dirty="0">
                <a:hlinkClick r:id="rId2"/>
              </a:rPr>
              <a:t>49</a:t>
            </a:r>
            <a:r>
              <a:rPr lang="en-GB" sz="2400" dirty="0">
                <a:hlinkClick r:id="rId2"/>
              </a:rPr>
              <a:t>(2), 256-277. http://dx.doi.org/10.1002/tesq.170.</a:t>
            </a:r>
            <a:endParaRPr lang="en-GB" sz="2400" dirty="0"/>
          </a:p>
          <a:p>
            <a:endParaRPr lang="en-GB" dirty="0"/>
          </a:p>
        </p:txBody>
      </p:sp>
      <p:pic>
        <p:nvPicPr>
          <p:cNvPr id="4" name="Shape 66"/>
          <p:cNvPicPr preferRelativeResize="0"/>
          <p:nvPr/>
        </p:nvPicPr>
        <p:blipFill>
          <a:blip r:embed="rId3">
            <a:alphaModFix amt="27000"/>
          </a:blip>
          <a:stretch>
            <a:fillRect/>
          </a:stretch>
        </p:blipFill>
        <p:spPr>
          <a:xfrm>
            <a:off x="7904168" y="146067"/>
            <a:ext cx="4153033" cy="619167"/>
          </a:xfrm>
          <a:prstGeom prst="rect">
            <a:avLst/>
          </a:prstGeom>
          <a:noFill/>
          <a:ln>
            <a:noFill/>
          </a:ln>
        </p:spPr>
      </p:pic>
      <p:pic>
        <p:nvPicPr>
          <p:cNvPr id="5" name="Shape 76"/>
          <p:cNvPicPr preferRelativeResize="0"/>
          <p:nvPr/>
        </p:nvPicPr>
        <p:blipFill>
          <a:blip r:embed="rId4">
            <a:alphaModFix amt="18000"/>
          </a:blip>
          <a:stretch>
            <a:fillRect/>
          </a:stretch>
        </p:blipFill>
        <p:spPr>
          <a:xfrm>
            <a:off x="1" y="5629147"/>
            <a:ext cx="12191999" cy="1228837"/>
          </a:xfrm>
          <a:prstGeom prst="rect">
            <a:avLst/>
          </a:prstGeom>
          <a:noFill/>
          <a:ln>
            <a:noFill/>
          </a:ln>
        </p:spPr>
      </p:pic>
    </p:spTree>
    <p:extLst>
      <p:ext uri="{BB962C8B-B14F-4D97-AF65-F5344CB8AC3E}">
        <p14:creationId xmlns:p14="http://schemas.microsoft.com/office/powerpoint/2010/main" val="387494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467"/>
            <a:ext cx="10515600" cy="1040594"/>
          </a:xfrm>
        </p:spPr>
        <p:txBody>
          <a:bodyPr>
            <a:noAutofit/>
          </a:bodyPr>
          <a:lstStyle/>
          <a:p>
            <a:r>
              <a:rPr lang="en-GB" sz="3200" dirty="0"/>
              <a:t>Possible action research project: The flipped classroom</a:t>
            </a:r>
            <a:br>
              <a:rPr lang="en-GB" sz="3200" dirty="0"/>
            </a:br>
            <a:r>
              <a:rPr lang="en-GB" sz="3200" dirty="0"/>
              <a:t>An EXPERIMENTAL DESIGN</a:t>
            </a:r>
            <a:endParaRPr lang="en-US" sz="3200" dirty="0"/>
          </a:p>
        </p:txBody>
      </p:sp>
      <p:sp>
        <p:nvSpPr>
          <p:cNvPr id="3" name="Content Placeholder 2"/>
          <p:cNvSpPr>
            <a:spLocks noGrp="1"/>
          </p:cNvSpPr>
          <p:nvPr>
            <p:ph idx="1"/>
          </p:nvPr>
        </p:nvSpPr>
        <p:spPr>
          <a:xfrm>
            <a:off x="838200" y="1928686"/>
            <a:ext cx="10515600" cy="2908357"/>
          </a:xfrm>
        </p:spPr>
        <p:txBody>
          <a:bodyPr>
            <a:normAutofit/>
          </a:bodyPr>
          <a:lstStyle/>
          <a:p>
            <a:pPr marL="0" indent="0">
              <a:buNone/>
            </a:pPr>
            <a:r>
              <a:rPr lang="en-GB" dirty="0"/>
              <a:t>The </a:t>
            </a:r>
            <a:r>
              <a:rPr lang="en-GB" b="1" dirty="0"/>
              <a:t>flipped classroom</a:t>
            </a:r>
            <a:r>
              <a:rPr lang="en-GB" dirty="0"/>
              <a:t> is a pedagogical model in which the typical lecture and homework elements of a course are reversed. Short video lectures are viewed by students at home before the </a:t>
            </a:r>
            <a:r>
              <a:rPr lang="en-GB" b="1" dirty="0"/>
              <a:t>class</a:t>
            </a:r>
            <a:r>
              <a:rPr lang="en-GB" dirty="0"/>
              <a:t> session, while in-</a:t>
            </a:r>
            <a:r>
              <a:rPr lang="en-GB" b="1" dirty="0"/>
              <a:t>class</a:t>
            </a:r>
            <a:r>
              <a:rPr lang="en-GB" dirty="0"/>
              <a:t> time is devoted to exercises, projects, or discussions</a:t>
            </a:r>
          </a:p>
          <a:p>
            <a:pPr marL="0" indent="0" algn="r">
              <a:buNone/>
            </a:pPr>
            <a:r>
              <a:rPr lang="en-US" sz="2400" dirty="0" err="1"/>
              <a:t>Educase</a:t>
            </a:r>
            <a:r>
              <a:rPr lang="en-US" sz="2400" dirty="0"/>
              <a:t> (2012) </a:t>
            </a:r>
            <a:r>
              <a:rPr lang="en-US" sz="2400" dirty="0">
                <a:hlinkClick r:id="rId2"/>
              </a:rPr>
              <a:t>https://net.educause.edu/ir/library/pdf/eli7081.pdf</a:t>
            </a:r>
            <a:endParaRPr lang="en-US" sz="2400" dirty="0"/>
          </a:p>
        </p:txBody>
      </p:sp>
    </p:spTree>
    <p:extLst>
      <p:ext uri="{BB962C8B-B14F-4D97-AF65-F5344CB8AC3E}">
        <p14:creationId xmlns:p14="http://schemas.microsoft.com/office/powerpoint/2010/main" val="2477366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467"/>
            <a:ext cx="10515600" cy="1040594"/>
          </a:xfrm>
        </p:spPr>
        <p:txBody>
          <a:bodyPr>
            <a:noAutofit/>
          </a:bodyPr>
          <a:lstStyle/>
          <a:p>
            <a:r>
              <a:rPr lang="en-GB" sz="3200" dirty="0"/>
              <a:t>Possible action research project: The flipped classroom</a:t>
            </a:r>
            <a:br>
              <a:rPr lang="en-GB" sz="3200" dirty="0"/>
            </a:br>
            <a:r>
              <a:rPr lang="en-GB" sz="3200" dirty="0"/>
              <a:t>An EXPERIMENTAL DESIGN</a:t>
            </a:r>
            <a:endParaRPr lang="en-US" sz="3200" dirty="0"/>
          </a:p>
        </p:txBody>
      </p:sp>
      <p:sp>
        <p:nvSpPr>
          <p:cNvPr id="3" name="Content Placeholder 2"/>
          <p:cNvSpPr>
            <a:spLocks noGrp="1"/>
          </p:cNvSpPr>
          <p:nvPr>
            <p:ph idx="1"/>
          </p:nvPr>
        </p:nvSpPr>
        <p:spPr>
          <a:xfrm>
            <a:off x="838200" y="1160060"/>
            <a:ext cx="10515600" cy="5568285"/>
          </a:xfrm>
        </p:spPr>
        <p:txBody>
          <a:bodyPr>
            <a:normAutofit/>
          </a:bodyPr>
          <a:lstStyle/>
          <a:p>
            <a:pPr marL="514350" indent="-514350">
              <a:buFont typeface="+mj-lt"/>
              <a:buAutoNum type="arabicPeriod"/>
            </a:pPr>
            <a:r>
              <a:rPr lang="en-GB" sz="2900" dirty="0"/>
              <a:t>Either randomly assign individuals OR randomly assign classes</a:t>
            </a:r>
          </a:p>
          <a:p>
            <a:r>
              <a:rPr lang="en-GB" sz="2900" dirty="0"/>
              <a:t>Try and ‘match’ the classes or the individuals </a:t>
            </a:r>
          </a:p>
          <a:p>
            <a:pPr lvl="1"/>
            <a:r>
              <a:rPr lang="en-GB" sz="2500" dirty="0"/>
              <a:t>for proficiency, background, your variable of interest at baseline!</a:t>
            </a:r>
          </a:p>
          <a:p>
            <a:pPr marL="514350" indent="-514350">
              <a:buFont typeface="+mj-lt"/>
              <a:buAutoNum type="arabicPeriod" startAt="2"/>
            </a:pPr>
            <a:r>
              <a:rPr lang="en-GB" sz="2900" dirty="0"/>
              <a:t>Give a base line measure of motivation and/or autonomy </a:t>
            </a:r>
          </a:p>
          <a:p>
            <a:pPr marL="457200" lvl="1" indent="0">
              <a:buNone/>
            </a:pPr>
            <a:r>
              <a:rPr lang="en-GB" sz="2500" dirty="0"/>
              <a:t>Questionnaire / interview</a:t>
            </a:r>
          </a:p>
          <a:p>
            <a:pPr marL="514350" indent="-514350">
              <a:buFont typeface="+mj-lt"/>
              <a:buAutoNum type="arabicPeriod" startAt="3"/>
            </a:pPr>
            <a:r>
              <a:rPr lang="en-GB" sz="2900" dirty="0"/>
              <a:t>Teach a series of classes: Group A receive the flipped classroom; Group B the traditional</a:t>
            </a:r>
          </a:p>
          <a:p>
            <a:pPr lvl="1"/>
            <a:r>
              <a:rPr lang="en-GB" sz="2500" dirty="0"/>
              <a:t>The nature and amount of materials must be identical for the two groups</a:t>
            </a:r>
          </a:p>
          <a:p>
            <a:pPr lvl="2"/>
            <a:r>
              <a:rPr lang="en-GB" sz="2100" dirty="0"/>
              <a:t>as far as possible, only difference should be flipped </a:t>
            </a:r>
            <a:r>
              <a:rPr lang="en-GB" sz="2100" i="1" dirty="0"/>
              <a:t>versus</a:t>
            </a:r>
            <a:r>
              <a:rPr lang="en-GB" sz="2100" dirty="0"/>
              <a:t> non-flipped</a:t>
            </a:r>
          </a:p>
          <a:p>
            <a:pPr lvl="1"/>
            <a:r>
              <a:rPr lang="en-GB" dirty="0"/>
              <a:t>Document the teaching –audio/video recordings, lesson plans</a:t>
            </a:r>
            <a:endParaRPr lang="en-GB" sz="3300" dirty="0"/>
          </a:p>
          <a:p>
            <a:pPr marL="0" indent="0">
              <a:buNone/>
            </a:pPr>
            <a:r>
              <a:rPr lang="en-GB" sz="2900" dirty="0"/>
              <a:t>4.    Outcome measures: motivation / autonomy questionnaire</a:t>
            </a:r>
          </a:p>
          <a:p>
            <a:pPr lvl="1"/>
            <a:r>
              <a:rPr lang="en-GB" sz="2500" i="1" dirty="0"/>
              <a:t>Same as/very similar to </a:t>
            </a:r>
            <a:r>
              <a:rPr lang="en-GB" sz="2500" dirty="0"/>
              <a:t>the baseline measure! </a:t>
            </a:r>
            <a:endParaRPr lang="en-GB" sz="2500" i="1" dirty="0"/>
          </a:p>
          <a:p>
            <a:pPr marL="0" indent="0">
              <a:buNone/>
            </a:pPr>
            <a:endParaRPr lang="en-GB" sz="2900" dirty="0"/>
          </a:p>
        </p:txBody>
      </p:sp>
    </p:spTree>
    <p:extLst>
      <p:ext uri="{BB962C8B-B14F-4D97-AF65-F5344CB8AC3E}">
        <p14:creationId xmlns:p14="http://schemas.microsoft.com/office/powerpoint/2010/main" val="64742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indent="-514350">
              <a:buAutoNum type="arabicParenR"/>
            </a:pPr>
            <a:r>
              <a:rPr lang="en-GB" dirty="0"/>
              <a:t>Documenting the process as you go: </a:t>
            </a:r>
          </a:p>
          <a:p>
            <a:pPr lvl="1"/>
            <a:r>
              <a:rPr lang="en-GB" dirty="0"/>
              <a:t>learner diaries / interviews</a:t>
            </a:r>
          </a:p>
          <a:p>
            <a:pPr marL="0" indent="0">
              <a:buNone/>
            </a:pPr>
            <a:r>
              <a:rPr lang="en-GB" dirty="0"/>
              <a:t>	NB – for </a:t>
            </a:r>
            <a:r>
              <a:rPr lang="en-GB" i="1" dirty="0"/>
              <a:t>both </a:t>
            </a:r>
            <a:r>
              <a:rPr lang="en-GB" dirty="0"/>
              <a:t>groups</a:t>
            </a:r>
          </a:p>
          <a:p>
            <a:pPr marL="0" indent="0">
              <a:buNone/>
            </a:pPr>
            <a:r>
              <a:rPr lang="en-GB" dirty="0"/>
              <a:t>		BEWARE!: halo effect / test effect / Hawthorne effect</a:t>
            </a:r>
          </a:p>
          <a:p>
            <a:pPr marL="0" indent="0">
              <a:buNone/>
            </a:pPr>
            <a:endParaRPr lang="en-GB" dirty="0"/>
          </a:p>
          <a:p>
            <a:pPr marL="0" indent="0">
              <a:buNone/>
            </a:pPr>
            <a:r>
              <a:rPr lang="en-GB" dirty="0"/>
              <a:t>2)  Thinking about documenting the actual </a:t>
            </a:r>
            <a:r>
              <a:rPr lang="en-GB" i="1" dirty="0"/>
              <a:t>learning</a:t>
            </a:r>
            <a:r>
              <a:rPr lang="en-GB" dirty="0"/>
              <a:t> – not just motivation or autonomy! </a:t>
            </a:r>
          </a:p>
          <a:p>
            <a:pPr marL="0" indent="0">
              <a:buNone/>
            </a:pPr>
            <a:r>
              <a:rPr lang="en-GB" dirty="0"/>
              <a:t>	Use:</a:t>
            </a:r>
          </a:p>
          <a:p>
            <a:pPr marL="0" indent="0">
              <a:buNone/>
            </a:pPr>
            <a:r>
              <a:rPr lang="en-GB" dirty="0"/>
              <a:t>		General, ecologically valid measures of proficiency</a:t>
            </a:r>
          </a:p>
          <a:p>
            <a:pPr marL="0" indent="0">
              <a:buNone/>
            </a:pPr>
            <a:r>
              <a:rPr lang="en-GB" dirty="0"/>
              <a:t>		And/or bespoke tests – for the specific thing you are teaching</a:t>
            </a:r>
          </a:p>
          <a:p>
            <a:pPr marL="0" indent="0">
              <a:buNone/>
            </a:pPr>
            <a:r>
              <a:rPr lang="en-GB" dirty="0"/>
              <a:t>	Make sure the tests are </a:t>
            </a:r>
          </a:p>
          <a:p>
            <a:pPr marL="0" indent="0">
              <a:buNone/>
            </a:pPr>
            <a:r>
              <a:rPr lang="en-GB" dirty="0"/>
              <a:t>		a) the ‘same/similar’ before and afterwards (comparable)</a:t>
            </a:r>
          </a:p>
          <a:p>
            <a:pPr marL="0" indent="0">
              <a:buNone/>
            </a:pPr>
            <a:r>
              <a:rPr lang="en-GB" dirty="0"/>
              <a:t>			but not </a:t>
            </a:r>
            <a:r>
              <a:rPr lang="en-GB" i="1" dirty="0"/>
              <a:t>identical</a:t>
            </a:r>
            <a:r>
              <a:rPr lang="en-GB" dirty="0"/>
              <a:t> for all learners before </a:t>
            </a:r>
            <a:r>
              <a:rPr lang="en-GB" i="1" dirty="0"/>
              <a:t>and</a:t>
            </a:r>
            <a:r>
              <a:rPr lang="en-GB" dirty="0"/>
              <a:t> afterwards!</a:t>
            </a:r>
          </a:p>
          <a:p>
            <a:pPr marL="0" indent="0">
              <a:buNone/>
            </a:pPr>
            <a:r>
              <a:rPr lang="en-GB" dirty="0"/>
              <a:t>		b) you test learning after a </a:t>
            </a:r>
            <a:r>
              <a:rPr lang="en-GB" b="1" i="1" dirty="0"/>
              <a:t>delay</a:t>
            </a:r>
            <a:endParaRPr lang="en-US" b="1" i="1" dirty="0"/>
          </a:p>
        </p:txBody>
      </p:sp>
      <p:sp>
        <p:nvSpPr>
          <p:cNvPr id="4" name="Title 1"/>
          <p:cNvSpPr>
            <a:spLocks noGrp="1"/>
          </p:cNvSpPr>
          <p:nvPr>
            <p:ph type="title"/>
          </p:nvPr>
        </p:nvSpPr>
        <p:spPr/>
        <p:txBody>
          <a:bodyPr>
            <a:noAutofit/>
          </a:bodyPr>
          <a:lstStyle/>
          <a:p>
            <a:r>
              <a:rPr lang="en-GB" sz="3200" dirty="0"/>
              <a:t>Possible action research project: The flipped classroom</a:t>
            </a:r>
            <a:br>
              <a:rPr lang="en-GB" sz="3200" dirty="0"/>
            </a:br>
            <a:r>
              <a:rPr lang="en-GB" sz="3200" dirty="0"/>
              <a:t>An EXPERIMENTAL DESIGN: </a:t>
            </a:r>
            <a:r>
              <a:rPr lang="en-GB" sz="3200" i="1" dirty="0"/>
              <a:t>Additional </a:t>
            </a:r>
            <a:r>
              <a:rPr lang="en-GB" sz="3200" dirty="0"/>
              <a:t>possibilities! </a:t>
            </a:r>
            <a:endParaRPr lang="en-US" sz="3200" dirty="0"/>
          </a:p>
        </p:txBody>
      </p:sp>
    </p:spTree>
    <p:extLst>
      <p:ext uri="{BB962C8B-B14F-4D97-AF65-F5344CB8AC3E}">
        <p14:creationId xmlns:p14="http://schemas.microsoft.com/office/powerpoint/2010/main" val="229475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Disseminating the findings!</a:t>
            </a:r>
            <a:endParaRPr lang="en-US" dirty="0"/>
          </a:p>
        </p:txBody>
      </p:sp>
      <p:sp>
        <p:nvSpPr>
          <p:cNvPr id="3" name="Content Placeholder 2"/>
          <p:cNvSpPr>
            <a:spLocks noGrp="1"/>
          </p:cNvSpPr>
          <p:nvPr>
            <p:ph idx="1"/>
          </p:nvPr>
        </p:nvSpPr>
        <p:spPr/>
        <p:txBody>
          <a:bodyPr>
            <a:normAutofit lnSpcReduction="10000"/>
          </a:bodyPr>
          <a:lstStyle/>
          <a:p>
            <a:pPr>
              <a:lnSpc>
                <a:spcPct val="200000"/>
              </a:lnSpc>
            </a:pPr>
            <a:r>
              <a:rPr lang="en-GB" dirty="0"/>
              <a:t>Write up the study for other teachers</a:t>
            </a:r>
          </a:p>
          <a:p>
            <a:pPr>
              <a:lnSpc>
                <a:spcPct val="200000"/>
              </a:lnSpc>
            </a:pPr>
            <a:r>
              <a:rPr lang="en-GB" dirty="0"/>
              <a:t>Post it, share it, publish it</a:t>
            </a:r>
          </a:p>
          <a:p>
            <a:pPr>
              <a:lnSpc>
                <a:spcPct val="200000"/>
              </a:lnSpc>
            </a:pPr>
            <a:r>
              <a:rPr lang="en-GB" dirty="0"/>
              <a:t>Share your materials and data! </a:t>
            </a:r>
          </a:p>
          <a:p>
            <a:pPr lvl="1">
              <a:lnSpc>
                <a:spcPct val="200000"/>
              </a:lnSpc>
            </a:pPr>
            <a:r>
              <a:rPr lang="en-GB" dirty="0"/>
              <a:t>If published, consider contributing your materials to IRIS !</a:t>
            </a:r>
          </a:p>
          <a:p>
            <a:pPr marL="457200" lvl="1" indent="0" algn="ctr">
              <a:lnSpc>
                <a:spcPct val="200000"/>
              </a:lnSpc>
              <a:buNone/>
            </a:pPr>
            <a:r>
              <a:rPr lang="en-GB" dirty="0">
                <a:hlinkClick r:id="rId2"/>
              </a:rPr>
              <a:t>www.iris-database.org</a:t>
            </a:r>
            <a:endParaRPr lang="en-US" dirty="0"/>
          </a:p>
        </p:txBody>
      </p:sp>
    </p:spTree>
    <p:extLst>
      <p:ext uri="{BB962C8B-B14F-4D97-AF65-F5344CB8AC3E}">
        <p14:creationId xmlns:p14="http://schemas.microsoft.com/office/powerpoint/2010/main" val="234108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Formulating research questions for classroom research</a:t>
            </a:r>
            <a:endParaRPr lang="en-US" sz="3600" dirty="0"/>
          </a:p>
        </p:txBody>
      </p:sp>
      <p:sp>
        <p:nvSpPr>
          <p:cNvPr id="3" name="Content Placeholder 2"/>
          <p:cNvSpPr>
            <a:spLocks noGrp="1"/>
          </p:cNvSpPr>
          <p:nvPr>
            <p:ph idx="1"/>
          </p:nvPr>
        </p:nvSpPr>
        <p:spPr/>
        <p:txBody>
          <a:bodyPr>
            <a:normAutofit/>
          </a:bodyPr>
          <a:lstStyle/>
          <a:p>
            <a:r>
              <a:rPr lang="en-GB" b="1" dirty="0"/>
              <a:t>Read some previous research </a:t>
            </a:r>
            <a:r>
              <a:rPr lang="en-GB" dirty="0"/>
              <a:t>to </a:t>
            </a:r>
            <a:r>
              <a:rPr lang="en-GB" b="1" dirty="0"/>
              <a:t>understand the history behind current issues </a:t>
            </a:r>
            <a:endParaRPr lang="en-US" dirty="0"/>
          </a:p>
          <a:p>
            <a:pPr marL="0" indent="0">
              <a:buNone/>
            </a:pPr>
            <a:r>
              <a:rPr lang="en-GB" b="1" dirty="0"/>
              <a:t>	– DON’T JUST RELY ON PERSONAL EXPERIENCE (THOUGH HELPFUL)</a:t>
            </a:r>
            <a:r>
              <a:rPr lang="en-GB" dirty="0"/>
              <a:t>.</a:t>
            </a:r>
            <a:endParaRPr lang="en-US" dirty="0"/>
          </a:p>
          <a:p>
            <a:r>
              <a:rPr lang="en-GB" dirty="0"/>
              <a:t>Try to build on this research</a:t>
            </a:r>
          </a:p>
          <a:p>
            <a:r>
              <a:rPr lang="en-GB" dirty="0"/>
              <a:t>Even replicate it.   </a:t>
            </a:r>
          </a:p>
          <a:p>
            <a:pPr lvl="1"/>
            <a:r>
              <a:rPr lang="en-GB" dirty="0"/>
              <a:t>Use the same materials, or adapt them</a:t>
            </a:r>
          </a:p>
          <a:p>
            <a:pPr lvl="1"/>
            <a:r>
              <a:rPr lang="en-GB" dirty="0"/>
              <a:t>You can then compare your findings to the previous research</a:t>
            </a:r>
          </a:p>
        </p:txBody>
      </p:sp>
    </p:spTree>
    <p:extLst>
      <p:ext uri="{BB962C8B-B14F-4D97-AF65-F5344CB8AC3E}">
        <p14:creationId xmlns:p14="http://schemas.microsoft.com/office/powerpoint/2010/main" val="131803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Summary: Research processes for investigating teaching and learning</a:t>
            </a:r>
            <a:endParaRPr lang="en-US" dirty="0"/>
          </a:p>
        </p:txBody>
      </p:sp>
      <p:sp>
        <p:nvSpPr>
          <p:cNvPr id="3" name="Content Placeholder 2"/>
          <p:cNvSpPr>
            <a:spLocks noGrp="1"/>
          </p:cNvSpPr>
          <p:nvPr>
            <p:ph idx="1"/>
          </p:nvPr>
        </p:nvSpPr>
        <p:spPr>
          <a:xfrm>
            <a:off x="838200" y="1895061"/>
            <a:ext cx="10515600" cy="4108174"/>
          </a:xfrm>
        </p:spPr>
        <p:txBody>
          <a:bodyPr>
            <a:normAutofit lnSpcReduction="10000"/>
          </a:bodyPr>
          <a:lstStyle/>
          <a:p>
            <a:r>
              <a:rPr lang="en-GB" dirty="0"/>
              <a:t>Answerable research questions – focus! </a:t>
            </a:r>
          </a:p>
          <a:p>
            <a:r>
              <a:rPr lang="en-GB" dirty="0"/>
              <a:t>Aims: Exploratory? Process? Product? Process </a:t>
            </a:r>
            <a:r>
              <a:rPr lang="en-GB" i="1" dirty="0"/>
              <a:t>and </a:t>
            </a:r>
            <a:r>
              <a:rPr lang="en-GB" dirty="0"/>
              <a:t>product? Correlation or causation?</a:t>
            </a:r>
          </a:p>
          <a:p>
            <a:r>
              <a:rPr lang="en-GB" dirty="0"/>
              <a:t>What kind of design?</a:t>
            </a:r>
          </a:p>
          <a:p>
            <a:r>
              <a:rPr lang="en-GB" dirty="0"/>
              <a:t>Careful design of data collection tools</a:t>
            </a:r>
          </a:p>
          <a:p>
            <a:r>
              <a:rPr lang="en-GB" dirty="0"/>
              <a:t>Basic descriptive statistics and effect sizes </a:t>
            </a:r>
          </a:p>
          <a:p>
            <a:r>
              <a:rPr lang="en-GB" dirty="0"/>
              <a:t>Use IRIS  </a:t>
            </a:r>
          </a:p>
          <a:p>
            <a:r>
              <a:rPr lang="en-GB" dirty="0"/>
              <a:t>Replicate</a:t>
            </a:r>
          </a:p>
          <a:p>
            <a:pPr marL="0" indent="0" algn="ctr">
              <a:buNone/>
            </a:pPr>
            <a:r>
              <a:rPr lang="en-GB" dirty="0"/>
              <a:t>OVER TO YOU…!</a:t>
            </a:r>
          </a:p>
          <a:p>
            <a:endParaRPr lang="en-US" dirty="0"/>
          </a:p>
        </p:txBody>
      </p:sp>
    </p:spTree>
    <p:extLst>
      <p:ext uri="{BB962C8B-B14F-4D97-AF65-F5344CB8AC3E}">
        <p14:creationId xmlns:p14="http://schemas.microsoft.com/office/powerpoint/2010/main" val="2378325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105" y="166342"/>
            <a:ext cx="11025808" cy="1463675"/>
          </a:xfrm>
        </p:spPr>
        <p:txBody>
          <a:bodyPr>
            <a:normAutofit fontScale="90000"/>
          </a:bodyPr>
          <a:lstStyle/>
          <a:p>
            <a:r>
              <a:rPr lang="en-GB" sz="4000" dirty="0"/>
              <a:t>To think about: Possible topics for action research projects. </a:t>
            </a:r>
            <a:br>
              <a:rPr lang="en-GB" dirty="0"/>
            </a:br>
            <a:r>
              <a:rPr lang="en-GB" sz="4000" b="1" dirty="0"/>
              <a:t>Research questions? Design? Instruments? Analysis?</a:t>
            </a:r>
            <a:endParaRPr lang="en-US" b="1" dirty="0"/>
          </a:p>
        </p:txBody>
      </p:sp>
      <p:sp>
        <p:nvSpPr>
          <p:cNvPr id="3" name="Content Placeholder 2"/>
          <p:cNvSpPr>
            <a:spLocks noGrp="1"/>
          </p:cNvSpPr>
          <p:nvPr>
            <p:ph idx="1"/>
          </p:nvPr>
        </p:nvSpPr>
        <p:spPr>
          <a:xfrm>
            <a:off x="838200" y="1775791"/>
            <a:ext cx="10515600" cy="4797287"/>
          </a:xfrm>
        </p:spPr>
        <p:txBody>
          <a:bodyPr>
            <a:normAutofit fontScale="92500" lnSpcReduction="10000"/>
          </a:bodyPr>
          <a:lstStyle/>
          <a:p>
            <a:pPr marL="0" indent="0">
              <a:buNone/>
            </a:pPr>
            <a:r>
              <a:rPr lang="en-GB" dirty="0"/>
              <a:t>1  Autonomous learning: AN EXPLORATORY STUDY</a:t>
            </a:r>
          </a:p>
          <a:p>
            <a:pPr lvl="1"/>
            <a:r>
              <a:rPr lang="en-GB" dirty="0"/>
              <a:t>What is ‘autonomy’ among my learners?</a:t>
            </a:r>
          </a:p>
          <a:p>
            <a:pPr lvl="1"/>
            <a:endParaRPr lang="en-GB" dirty="0"/>
          </a:p>
          <a:p>
            <a:pPr marL="0" indent="0">
              <a:buNone/>
            </a:pPr>
            <a:r>
              <a:rPr lang="en-GB" dirty="0"/>
              <a:t>2  In-class speaking: A CORRELATIONAL DESIGN</a:t>
            </a:r>
          </a:p>
          <a:p>
            <a:pPr lvl="1"/>
            <a:r>
              <a:rPr lang="en-GB" dirty="0"/>
              <a:t>The amount students talk in class and their proficiency</a:t>
            </a:r>
          </a:p>
          <a:p>
            <a:pPr marL="457200" lvl="1" indent="0">
              <a:buNone/>
            </a:pPr>
            <a:endParaRPr lang="en-GB" dirty="0"/>
          </a:p>
          <a:p>
            <a:pPr marL="0" indent="0">
              <a:buNone/>
            </a:pPr>
            <a:r>
              <a:rPr lang="en-GB" dirty="0"/>
              <a:t>3  Collaborative classroom activities: AN EXPLOATORY STUDY</a:t>
            </a:r>
          </a:p>
          <a:p>
            <a:pPr lvl="1"/>
            <a:r>
              <a:rPr lang="en-GB" dirty="0"/>
              <a:t>Which kind of activities promote collaboration in class? </a:t>
            </a:r>
          </a:p>
          <a:p>
            <a:pPr marL="457200" lvl="1" indent="0">
              <a:buNone/>
            </a:pPr>
            <a:endParaRPr lang="en-GB" dirty="0"/>
          </a:p>
          <a:p>
            <a:pPr marL="514350" indent="-514350">
              <a:buAutoNum type="arabicPlain" startAt="4"/>
            </a:pPr>
            <a:r>
              <a:rPr lang="en-GB" dirty="0"/>
              <a:t>Collaborative classroom activities: A PRE-POST TEST DESIGN</a:t>
            </a:r>
          </a:p>
          <a:p>
            <a:pPr lvl="1"/>
            <a:r>
              <a:rPr lang="en-GB" dirty="0"/>
              <a:t>To what extent does using in-class debates help learners comprehend and produce argumentative discourse markers?</a:t>
            </a:r>
          </a:p>
          <a:p>
            <a:pPr marL="0" indent="0">
              <a:buNone/>
            </a:pPr>
            <a:r>
              <a:rPr lang="en-GB" sz="2200" dirty="0"/>
              <a:t>NB-&gt; how would you make this design </a:t>
            </a:r>
            <a:r>
              <a:rPr lang="en-GB" sz="2200" i="1" dirty="0"/>
              <a:t>experimental </a:t>
            </a:r>
            <a:r>
              <a:rPr lang="en-GB" sz="2200" dirty="0"/>
              <a:t>to </a:t>
            </a:r>
            <a:r>
              <a:rPr lang="en-GB" sz="2200"/>
              <a:t>really investigate effectiveness</a:t>
            </a:r>
            <a:r>
              <a:rPr lang="en-GB" sz="2200" dirty="0"/>
              <a:t>?</a:t>
            </a:r>
            <a:endParaRPr lang="en-GB" dirty="0"/>
          </a:p>
        </p:txBody>
      </p:sp>
    </p:spTree>
    <p:extLst>
      <p:ext uri="{BB962C8B-B14F-4D97-AF65-F5344CB8AC3E}">
        <p14:creationId xmlns:p14="http://schemas.microsoft.com/office/powerpoint/2010/main" val="405274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82728"/>
            <a:ext cx="10515600" cy="626901"/>
          </a:xfrm>
        </p:spPr>
        <p:txBody>
          <a:bodyPr>
            <a:normAutofit fontScale="90000"/>
          </a:bodyPr>
          <a:lstStyle/>
          <a:p>
            <a:r>
              <a:rPr lang="en-GB" dirty="0"/>
              <a:t>With thanks to:</a:t>
            </a:r>
            <a:endParaRPr lang="en-US" dirty="0"/>
          </a:p>
        </p:txBody>
      </p:sp>
      <p:sp>
        <p:nvSpPr>
          <p:cNvPr id="3" name="Content Placeholder 2"/>
          <p:cNvSpPr>
            <a:spLocks noGrp="1"/>
          </p:cNvSpPr>
          <p:nvPr>
            <p:ph idx="1"/>
          </p:nvPr>
        </p:nvSpPr>
        <p:spPr>
          <a:xfrm>
            <a:off x="337153" y="733194"/>
            <a:ext cx="5124482" cy="5245730"/>
          </a:xfrm>
        </p:spPr>
        <p:txBody>
          <a:bodyPr>
            <a:normAutofit/>
          </a:bodyPr>
          <a:lstStyle/>
          <a:p>
            <a:pPr marL="0" indent="0">
              <a:buNone/>
            </a:pPr>
            <a:r>
              <a:rPr lang="en-GB" b="1" dirty="0"/>
              <a:t>Key collaborators</a:t>
            </a:r>
          </a:p>
          <a:p>
            <a:r>
              <a:rPr lang="en-GB" sz="2600" dirty="0"/>
              <a:t>Alison Mackey &amp; Luke Plonsky (IRIS)</a:t>
            </a:r>
          </a:p>
          <a:p>
            <a:r>
              <a:rPr lang="en-GB" sz="2600" dirty="0"/>
              <a:t>Sophie Thompson, Beth Bailey, David O’Reilly, Julie </a:t>
            </a:r>
            <a:r>
              <a:rPr lang="en-GB" sz="2600" dirty="0" err="1"/>
              <a:t>Allinson</a:t>
            </a:r>
            <a:r>
              <a:rPr lang="en-GB" sz="2600" dirty="0"/>
              <a:t>, Frank Feng (IRIS)</a:t>
            </a:r>
          </a:p>
          <a:p>
            <a:r>
              <a:rPr lang="en-GB" sz="2600" dirty="0"/>
              <a:t>Kara Morgan-Short, Jeanne </a:t>
            </a:r>
            <a:r>
              <a:rPr lang="en-GB" sz="2600" dirty="0" err="1"/>
              <a:t>Heil</a:t>
            </a:r>
            <a:r>
              <a:rPr lang="en-GB" sz="2600" dirty="0"/>
              <a:t>, David </a:t>
            </a:r>
            <a:r>
              <a:rPr lang="en-GB" sz="2600" dirty="0" err="1"/>
              <a:t>Abugaber</a:t>
            </a:r>
            <a:r>
              <a:rPr lang="en-GB" sz="2600" dirty="0"/>
              <a:t> (Replication)</a:t>
            </a:r>
          </a:p>
          <a:p>
            <a:pPr marL="0" indent="0">
              <a:buNone/>
            </a:pPr>
            <a:r>
              <a:rPr lang="en-GB" b="1" dirty="0"/>
              <a:t>Funders </a:t>
            </a:r>
          </a:p>
          <a:p>
            <a:pPr marL="0" indent="0">
              <a:buNone/>
            </a:pPr>
            <a:endParaRPr lang="en-US"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567" y="4992901"/>
            <a:ext cx="1130396" cy="874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0248" y="5061040"/>
            <a:ext cx="2238291" cy="917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Image result for re-inventing the whee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0720" y="2520573"/>
            <a:ext cx="4695000" cy="4091553"/>
          </a:xfrm>
          <a:prstGeom prst="rect">
            <a:avLst/>
          </a:prstGeom>
          <a:noFill/>
          <a:extLst>
            <a:ext uri="{909E8E84-426E-40DD-AFC4-6F175D3DCCD1}">
              <a14:hiddenFill xmlns:a14="http://schemas.microsoft.com/office/drawing/2010/main">
                <a:solidFill>
                  <a:srgbClr val="FFFFFF"/>
                </a:solidFill>
              </a14:hiddenFill>
            </a:ext>
          </a:extLst>
        </p:spPr>
      </p:pic>
      <p:sp>
        <p:nvSpPr>
          <p:cNvPr id="7" name="Cloud Callout 6"/>
          <p:cNvSpPr/>
          <p:nvPr/>
        </p:nvSpPr>
        <p:spPr>
          <a:xfrm>
            <a:off x="5370163" y="0"/>
            <a:ext cx="6525023" cy="2265533"/>
          </a:xfrm>
          <a:prstGeom prst="cloudCallout">
            <a:avLst>
              <a:gd name="adj1" fmla="val -8995"/>
              <a:gd name="adj2" fmla="val 750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latin typeface="Andalus" panose="02020603050405020304" pitchFamily="18" charset="-78"/>
                <a:cs typeface="Andalus" panose="02020603050405020304" pitchFamily="18" charset="-78"/>
              </a:rPr>
              <a:t>Phew! I’m glad </a:t>
            </a:r>
            <a:r>
              <a:rPr lang="en-GB" sz="2800" b="1" i="1" dirty="0">
                <a:latin typeface="Andalus" panose="02020603050405020304" pitchFamily="18" charset="-78"/>
                <a:cs typeface="Andalus" panose="02020603050405020304" pitchFamily="18" charset="-78"/>
              </a:rPr>
              <a:t>I</a:t>
            </a:r>
            <a:r>
              <a:rPr lang="en-GB" sz="2800" i="1" dirty="0">
                <a:latin typeface="Andalus" panose="02020603050405020304" pitchFamily="18" charset="-78"/>
                <a:cs typeface="Andalus" panose="02020603050405020304" pitchFamily="18" charset="-78"/>
              </a:rPr>
              <a:t> </a:t>
            </a:r>
            <a:r>
              <a:rPr lang="en-GB" sz="2800" dirty="0">
                <a:latin typeface="Andalus" panose="02020603050405020304" pitchFamily="18" charset="-78"/>
                <a:cs typeface="Andalus" panose="02020603050405020304" pitchFamily="18" charset="-78"/>
              </a:rPr>
              <a:t>went to </a:t>
            </a:r>
            <a:r>
              <a:rPr lang="en-GB" sz="3400" dirty="0">
                <a:latin typeface="Andalus" panose="02020603050405020304" pitchFamily="18" charset="-78"/>
                <a:cs typeface="Andalus" panose="02020603050405020304" pitchFamily="18" charset="-78"/>
              </a:rPr>
              <a:t>www.iris-database.org</a:t>
            </a:r>
            <a:endParaRPr lang="en-US" sz="3400" dirty="0">
              <a:latin typeface="Andalus" panose="02020603050405020304" pitchFamily="18" charset="-78"/>
              <a:cs typeface="Andalus" panose="02020603050405020304" pitchFamily="18" charset="-78"/>
            </a:endParaRPr>
          </a:p>
        </p:txBody>
      </p:sp>
      <p:pic>
        <p:nvPicPr>
          <p:cNvPr id="6146" name="Picture 2" descr="https://mc.manuscriptcentral.com/societyimages/langl/lang_larg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0646" y="5148506"/>
            <a:ext cx="2721976" cy="742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001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 for the workshop</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t>This session will provide teachers with practical insights into the research process: from the formulation of useful and answerable </a:t>
            </a:r>
            <a:r>
              <a:rPr lang="en-GB" b="1" dirty="0"/>
              <a:t>research questions</a:t>
            </a:r>
            <a:r>
              <a:rPr lang="en-GB" dirty="0"/>
              <a:t> that are informed by relevant learning theories, through to the </a:t>
            </a:r>
            <a:r>
              <a:rPr lang="en-GB" b="1" dirty="0"/>
              <a:t>design of data collection instruments</a:t>
            </a:r>
            <a:r>
              <a:rPr lang="en-GB" dirty="0"/>
              <a:t> and the practicalities </a:t>
            </a:r>
            <a:r>
              <a:rPr lang="en-GB" dirty="0" err="1"/>
              <a:t>of</a:t>
            </a:r>
            <a:r>
              <a:rPr lang="en-GB" b="1" dirty="0" err="1"/>
              <a:t>collecting</a:t>
            </a:r>
            <a:r>
              <a:rPr lang="en-GB" b="1" dirty="0"/>
              <a:t> and analysing data</a:t>
            </a:r>
            <a:r>
              <a:rPr lang="en-GB" dirty="0"/>
              <a:t>, ending in the </a:t>
            </a:r>
            <a:r>
              <a:rPr lang="en-GB" b="1" dirty="0"/>
              <a:t>interpretation and dissemination of findings</a:t>
            </a:r>
            <a:r>
              <a:rPr lang="en-GB" dirty="0"/>
              <a:t>. The talk aims to provide some inspiration about potential investigations into issues of relevance to EFL teachers in Higher Education, such as research into collaborative classroom activities, autonomous learning, the flipped classroom, and speaking practice.</a:t>
            </a:r>
          </a:p>
          <a:p>
            <a:pPr marL="0" indent="0">
              <a:buNone/>
            </a:pPr>
            <a:r>
              <a:rPr lang="en-GB" dirty="0"/>
              <a:t>In particular the talk will focus on the extent to which different research designs help to determine the </a:t>
            </a:r>
            <a:r>
              <a:rPr lang="en-GB" i="1" dirty="0"/>
              <a:t>effectiveness </a:t>
            </a:r>
            <a:r>
              <a:rPr lang="en-GB" dirty="0"/>
              <a:t>of teaching.  For example, guidance will be given about </a:t>
            </a:r>
            <a:r>
              <a:rPr lang="en-GB" b="1" dirty="0"/>
              <a:t>experimental research designs</a:t>
            </a:r>
            <a:r>
              <a:rPr lang="en-GB" dirty="0"/>
              <a:t> and how to calculate an </a:t>
            </a:r>
            <a:r>
              <a:rPr lang="en-GB" b="1" dirty="0"/>
              <a:t>effect size</a:t>
            </a:r>
            <a:r>
              <a:rPr lang="en-GB" dirty="0"/>
              <a:t>, an important yet simple measure of </a:t>
            </a:r>
            <a:r>
              <a:rPr lang="en-GB" dirty="0" err="1"/>
              <a:t>the</a:t>
            </a:r>
            <a:r>
              <a:rPr lang="en-GB" i="1" dirty="0" err="1"/>
              <a:t>size</a:t>
            </a:r>
            <a:r>
              <a:rPr lang="en-GB" i="1" dirty="0"/>
              <a:t> </a:t>
            </a:r>
            <a:r>
              <a:rPr lang="en-GB" dirty="0"/>
              <a:t>of change. Examples of research tools will be drawn from IRIS (</a:t>
            </a:r>
            <a:r>
              <a:rPr lang="en-GB" dirty="0">
                <a:hlinkClick r:id="rId2"/>
              </a:rPr>
              <a:t>www.iris-database.org</a:t>
            </a:r>
            <a:r>
              <a:rPr lang="en-GB" dirty="0"/>
              <a:t>).  The aim of the session is to increase attendees’ awareness and understanding of the different kinds of evidence that can be used to inform pedagogical decisions. </a:t>
            </a:r>
          </a:p>
          <a:p>
            <a:endParaRPr lang="en-US" dirty="0"/>
          </a:p>
        </p:txBody>
      </p:sp>
    </p:spTree>
    <p:extLst>
      <p:ext uri="{BB962C8B-B14F-4D97-AF65-F5344CB8AC3E}">
        <p14:creationId xmlns:p14="http://schemas.microsoft.com/office/powerpoint/2010/main" val="2581879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240"/>
            <a:ext cx="10515600" cy="770421"/>
          </a:xfrm>
        </p:spPr>
        <p:txBody>
          <a:bodyPr>
            <a:normAutofit/>
          </a:bodyPr>
          <a:lstStyle/>
          <a:p>
            <a:r>
              <a:rPr lang="en-GB" sz="3200" dirty="0"/>
              <a:t>Formulating research questions</a:t>
            </a:r>
            <a:endParaRPr lang="en-US" sz="3200" dirty="0"/>
          </a:p>
        </p:txBody>
      </p:sp>
      <p:sp>
        <p:nvSpPr>
          <p:cNvPr id="3" name="Content Placeholder 2"/>
          <p:cNvSpPr>
            <a:spLocks noGrp="1"/>
          </p:cNvSpPr>
          <p:nvPr>
            <p:ph idx="1"/>
          </p:nvPr>
        </p:nvSpPr>
        <p:spPr>
          <a:xfrm>
            <a:off x="596348" y="980661"/>
            <a:ext cx="10515600" cy="5287616"/>
          </a:xfrm>
        </p:spPr>
        <p:txBody>
          <a:bodyPr>
            <a:noAutofit/>
          </a:bodyPr>
          <a:lstStyle/>
          <a:p>
            <a:pPr marL="0" indent="0">
              <a:buNone/>
            </a:pPr>
            <a:r>
              <a:rPr lang="en-GB" dirty="0"/>
              <a:t>Try to avoid ‘YES / NO questions (Do ….   Is there…)</a:t>
            </a:r>
          </a:p>
          <a:p>
            <a:pPr marL="0" indent="0">
              <a:buNone/>
            </a:pPr>
            <a:endParaRPr lang="en-GB" dirty="0"/>
          </a:p>
          <a:p>
            <a:pPr marL="0" indent="0">
              <a:buNone/>
            </a:pPr>
            <a:r>
              <a:rPr lang="en-GB" dirty="0"/>
              <a:t>Instead, use </a:t>
            </a:r>
          </a:p>
          <a:p>
            <a:r>
              <a:rPr lang="en-GB" dirty="0"/>
              <a:t>“To what extent does…”</a:t>
            </a:r>
          </a:p>
          <a:p>
            <a:r>
              <a:rPr lang="en-GB" dirty="0"/>
              <a:t>“What kinds of factors influence…”</a:t>
            </a:r>
          </a:p>
          <a:p>
            <a:r>
              <a:rPr lang="en-GB" dirty="0"/>
              <a:t>“What is the nature of…”</a:t>
            </a:r>
          </a:p>
          <a:p>
            <a:r>
              <a:rPr lang="en-GB" dirty="0"/>
              <a:t>“What is the frequency of …”</a:t>
            </a:r>
          </a:p>
          <a:p>
            <a:r>
              <a:rPr lang="en-GB" dirty="0"/>
              <a:t>“Comparing </a:t>
            </a:r>
            <a:r>
              <a:rPr lang="en-GB" i="1" dirty="0"/>
              <a:t>x</a:t>
            </a:r>
            <a:r>
              <a:rPr lang="en-GB" dirty="0"/>
              <a:t> approach to </a:t>
            </a:r>
            <a:r>
              <a:rPr lang="en-GB" i="1" dirty="0"/>
              <a:t>y </a:t>
            </a:r>
            <a:r>
              <a:rPr lang="en-GB" dirty="0"/>
              <a:t>approach, which has the most benefit for the learning of…”</a:t>
            </a:r>
          </a:p>
        </p:txBody>
      </p:sp>
    </p:spTree>
    <p:extLst>
      <p:ext uri="{BB962C8B-B14F-4D97-AF65-F5344CB8AC3E}">
        <p14:creationId xmlns:p14="http://schemas.microsoft.com/office/powerpoint/2010/main" val="88746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One research project could focus on ONE of the following very broad, MAIN research questions</a:t>
            </a:r>
            <a:r>
              <a:rPr lang="en-US" dirty="0"/>
              <a:t>:</a:t>
            </a:r>
          </a:p>
        </p:txBody>
      </p:sp>
      <p:sp>
        <p:nvSpPr>
          <p:cNvPr id="3" name="Content Placeholder 2"/>
          <p:cNvSpPr>
            <a:spLocks noGrp="1"/>
          </p:cNvSpPr>
          <p:nvPr>
            <p:ph idx="1"/>
          </p:nvPr>
        </p:nvSpPr>
        <p:spPr/>
        <p:txBody>
          <a:bodyPr/>
          <a:lstStyle/>
          <a:p>
            <a:pPr marL="0" indent="0">
              <a:buNone/>
            </a:pPr>
            <a:r>
              <a:rPr lang="en-GB" dirty="0"/>
              <a:t>RQ What is the nature of ‘autonomy’ in language learning in English for Academic Purposes classes? </a:t>
            </a:r>
          </a:p>
          <a:p>
            <a:pPr marL="0" indent="0">
              <a:buNone/>
            </a:pPr>
            <a:r>
              <a:rPr lang="en-GB" dirty="0"/>
              <a:t>(exploratory)</a:t>
            </a:r>
          </a:p>
          <a:p>
            <a:pPr marL="0" indent="0">
              <a:buNone/>
            </a:pPr>
            <a:r>
              <a:rPr lang="en-GB" dirty="0"/>
              <a:t>RQ To what extent does a flipped classroom change learners’ reported autonomy?</a:t>
            </a:r>
          </a:p>
          <a:p>
            <a:pPr marL="0" indent="0">
              <a:buNone/>
            </a:pPr>
            <a:r>
              <a:rPr lang="en-GB" dirty="0"/>
              <a:t>(causal)</a:t>
            </a:r>
          </a:p>
          <a:p>
            <a:pPr marL="0" indent="0">
              <a:buNone/>
            </a:pPr>
            <a:r>
              <a:rPr lang="en-GB" dirty="0"/>
              <a:t>RQ What are students’ attitudes towards oral communication activities in the classroom?</a:t>
            </a:r>
          </a:p>
          <a:p>
            <a:pPr marL="0" indent="0">
              <a:buNone/>
            </a:pPr>
            <a:r>
              <a:rPr lang="en-GB" dirty="0"/>
              <a:t>(exploratory)</a:t>
            </a:r>
            <a:endParaRPr lang="en-US" dirty="0"/>
          </a:p>
        </p:txBody>
      </p:sp>
      <p:sp>
        <p:nvSpPr>
          <p:cNvPr id="4" name="Cloud Callout 3"/>
          <p:cNvSpPr/>
          <p:nvPr/>
        </p:nvSpPr>
        <p:spPr>
          <a:xfrm>
            <a:off x="6096000" y="655982"/>
            <a:ext cx="5791200" cy="3684105"/>
          </a:xfrm>
          <a:prstGeom prst="cloudCallout">
            <a:avLst>
              <a:gd name="adj1" fmla="val -71634"/>
              <a:gd name="adj2" fmla="val 901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As a GROUP, you could focus on one related project together!</a:t>
            </a:r>
          </a:p>
          <a:p>
            <a:pPr algn="ctr"/>
            <a:r>
              <a:rPr lang="en-GB" sz="2800" dirty="0"/>
              <a:t>-&gt; More data on a similar issue</a:t>
            </a:r>
          </a:p>
        </p:txBody>
      </p:sp>
    </p:spTree>
    <p:extLst>
      <p:ext uri="{BB962C8B-B14F-4D97-AF65-F5344CB8AC3E}">
        <p14:creationId xmlns:p14="http://schemas.microsoft.com/office/powerpoint/2010/main" val="299051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591" y="116992"/>
            <a:ext cx="11343861" cy="695049"/>
          </a:xfrm>
        </p:spPr>
        <p:txBody>
          <a:bodyPr>
            <a:normAutofit fontScale="90000"/>
          </a:bodyPr>
          <a:lstStyle/>
          <a:p>
            <a:r>
              <a:rPr lang="en-GB" sz="3100" dirty="0"/>
              <a:t>Research questions can be more detailed or have </a:t>
            </a:r>
            <a:r>
              <a:rPr lang="en-GB" sz="3100" b="1" dirty="0"/>
              <a:t>sub-questions  </a:t>
            </a:r>
            <a:br>
              <a:rPr lang="en-GB" sz="3100" b="1" dirty="0"/>
            </a:br>
            <a:r>
              <a:rPr lang="en-GB" sz="3100" dirty="0"/>
              <a:t>(more details about the phenomena, relations, correlations, causes)</a:t>
            </a:r>
            <a:endParaRPr lang="en-US" sz="3600" dirty="0"/>
          </a:p>
        </p:txBody>
      </p:sp>
      <p:sp>
        <p:nvSpPr>
          <p:cNvPr id="3" name="Content Placeholder 2"/>
          <p:cNvSpPr>
            <a:spLocks noGrp="1"/>
          </p:cNvSpPr>
          <p:nvPr>
            <p:ph idx="1"/>
          </p:nvPr>
        </p:nvSpPr>
        <p:spPr>
          <a:xfrm>
            <a:off x="692427" y="812041"/>
            <a:ext cx="10515600" cy="6045958"/>
          </a:xfrm>
        </p:spPr>
        <p:txBody>
          <a:bodyPr>
            <a:noAutofit/>
          </a:bodyPr>
          <a:lstStyle/>
          <a:p>
            <a:pPr marL="0" indent="0">
              <a:buNone/>
            </a:pPr>
            <a:r>
              <a:rPr lang="en-GB" sz="2000" b="1" i="1" dirty="0"/>
              <a:t>Autonomy</a:t>
            </a:r>
            <a:endParaRPr lang="en-US" sz="2000" b="1" i="1" dirty="0"/>
          </a:p>
          <a:p>
            <a:pPr marL="457200" indent="-457200">
              <a:buAutoNum type="alphaLcParenR"/>
            </a:pPr>
            <a:r>
              <a:rPr lang="en-GB" sz="2000" dirty="0"/>
              <a:t>To what extent does </a:t>
            </a:r>
            <a:r>
              <a:rPr lang="en-GB" sz="2000" i="1" dirty="0"/>
              <a:t>proficiency</a:t>
            </a:r>
            <a:r>
              <a:rPr lang="en-GB" sz="2000" dirty="0"/>
              <a:t> influence autonomy? </a:t>
            </a:r>
          </a:p>
          <a:p>
            <a:pPr marL="457200" indent="-457200">
              <a:buAutoNum type="alphaLcParenR"/>
            </a:pPr>
            <a:r>
              <a:rPr lang="en-GB" sz="2000" dirty="0"/>
              <a:t>To what extent does the </a:t>
            </a:r>
            <a:r>
              <a:rPr lang="en-GB" sz="2000" i="1" dirty="0"/>
              <a:t>subject discipline </a:t>
            </a:r>
            <a:r>
              <a:rPr lang="en-GB" sz="2000" dirty="0"/>
              <a:t>of the student affect autonomy? </a:t>
            </a:r>
          </a:p>
          <a:p>
            <a:pPr marL="0" indent="0">
              <a:buNone/>
            </a:pPr>
            <a:endParaRPr lang="en-GB" sz="2000" b="1" i="1" dirty="0"/>
          </a:p>
          <a:p>
            <a:pPr marL="0" indent="0">
              <a:buNone/>
            </a:pPr>
            <a:r>
              <a:rPr lang="en-GB" sz="2000" b="1" i="1" dirty="0"/>
              <a:t>Flipped classroom</a:t>
            </a:r>
          </a:p>
          <a:p>
            <a:pPr marL="514350" indent="-514350">
              <a:buAutoNum type="alphaLcParenR"/>
            </a:pPr>
            <a:r>
              <a:rPr lang="en-GB" sz="2000" dirty="0"/>
              <a:t>To what extent is learners’ </a:t>
            </a:r>
            <a:r>
              <a:rPr lang="en-GB" sz="2000" i="1" dirty="0"/>
              <a:t>existing</a:t>
            </a:r>
            <a:r>
              <a:rPr lang="en-GB" sz="2000" dirty="0"/>
              <a:t> autonomy associated with their attitudes towards a flipped classroom approach?</a:t>
            </a:r>
          </a:p>
          <a:p>
            <a:pPr marL="514350" indent="-514350">
              <a:buAutoNum type="alphaLcParenR"/>
            </a:pPr>
            <a:r>
              <a:rPr lang="en-GB" sz="2000" dirty="0"/>
              <a:t>To what extent does students’ reported </a:t>
            </a:r>
            <a:r>
              <a:rPr lang="en-GB" sz="2000" i="1" dirty="0"/>
              <a:t>amount </a:t>
            </a:r>
            <a:r>
              <a:rPr lang="en-GB" sz="2000" dirty="0"/>
              <a:t>of use of pre-class materials depend on the type of materials?</a:t>
            </a:r>
          </a:p>
          <a:p>
            <a:pPr marL="514350" indent="-514350">
              <a:buFont typeface="Arial" panose="020B0604020202020204" pitchFamily="34" charset="0"/>
              <a:buAutoNum type="alphaLcParenR"/>
            </a:pPr>
            <a:r>
              <a:rPr lang="en-GB" sz="2000" dirty="0"/>
              <a:t>To what extent does students’ reported </a:t>
            </a:r>
            <a:r>
              <a:rPr lang="en-GB" sz="2000" i="1" dirty="0"/>
              <a:t>nature</a:t>
            </a:r>
            <a:r>
              <a:rPr lang="en-GB" sz="2000" dirty="0"/>
              <a:t> of use of pre-class materials depend on the type of materials?</a:t>
            </a:r>
          </a:p>
          <a:p>
            <a:pPr marL="0" indent="0">
              <a:buNone/>
            </a:pPr>
            <a:endParaRPr lang="en-GB" sz="900" dirty="0"/>
          </a:p>
          <a:p>
            <a:pPr marL="0" indent="0">
              <a:buNone/>
            </a:pPr>
            <a:r>
              <a:rPr lang="en-GB" sz="2000" b="1" i="1" dirty="0"/>
              <a:t>Oral communication</a:t>
            </a:r>
          </a:p>
          <a:p>
            <a:pPr marL="514350" indent="-514350">
              <a:buAutoNum type="alphaLcParenR"/>
            </a:pPr>
            <a:r>
              <a:rPr lang="en-GB" sz="2000" dirty="0"/>
              <a:t>To what extent does the </a:t>
            </a:r>
            <a:r>
              <a:rPr lang="en-GB" sz="2000" i="1" dirty="0"/>
              <a:t>amount of teachers’ use of English </a:t>
            </a:r>
            <a:r>
              <a:rPr lang="en-GB" sz="2000" dirty="0"/>
              <a:t>relate to students’ reported willingness to communicate in the classroom?</a:t>
            </a:r>
          </a:p>
          <a:p>
            <a:pPr marL="514350" indent="-514350">
              <a:buFont typeface="Arial" panose="020B0604020202020204" pitchFamily="34" charset="0"/>
              <a:buAutoNum type="alphaLcParenR"/>
            </a:pPr>
            <a:r>
              <a:rPr lang="en-GB" sz="2000" dirty="0"/>
              <a:t>To what extent does the </a:t>
            </a:r>
            <a:r>
              <a:rPr lang="en-GB" sz="2000" i="1" dirty="0"/>
              <a:t>type of teachers’ use of English </a:t>
            </a:r>
            <a:r>
              <a:rPr lang="en-GB" sz="2000" dirty="0"/>
              <a:t>relate to students’ reported willingness to communicate in the classroom?</a:t>
            </a:r>
          </a:p>
        </p:txBody>
      </p:sp>
      <p:sp>
        <p:nvSpPr>
          <p:cNvPr id="5" name="Oval Callout 4"/>
          <p:cNvSpPr/>
          <p:nvPr/>
        </p:nvSpPr>
        <p:spPr>
          <a:xfrm>
            <a:off x="8193157" y="812041"/>
            <a:ext cx="3843131" cy="2411896"/>
          </a:xfrm>
          <a:prstGeom prst="wedgeEllipseCallout">
            <a:avLst>
              <a:gd name="adj1" fmla="val -193589"/>
              <a:gd name="adj2" fmla="val 817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lecture recordings</a:t>
            </a:r>
          </a:p>
          <a:p>
            <a:pPr algn="ctr"/>
            <a:r>
              <a:rPr lang="en-GB" sz="2400" i="1" dirty="0"/>
              <a:t>vs</a:t>
            </a:r>
            <a:r>
              <a:rPr lang="en-GB" sz="2400" dirty="0"/>
              <a:t> texts to read</a:t>
            </a:r>
          </a:p>
          <a:p>
            <a:pPr algn="ctr"/>
            <a:r>
              <a:rPr lang="en-GB" sz="2400" i="1" dirty="0"/>
              <a:t>vs </a:t>
            </a:r>
            <a:r>
              <a:rPr lang="en-GB" sz="2400" dirty="0"/>
              <a:t>short quizzes</a:t>
            </a:r>
            <a:endParaRPr lang="en-US" sz="2400" dirty="0"/>
          </a:p>
          <a:p>
            <a:pPr algn="ctr"/>
            <a:endParaRPr lang="en-US" dirty="0"/>
          </a:p>
        </p:txBody>
      </p:sp>
    </p:spTree>
    <p:extLst>
      <p:ext uri="{BB962C8B-B14F-4D97-AF65-F5344CB8AC3E}">
        <p14:creationId xmlns:p14="http://schemas.microsoft.com/office/powerpoint/2010/main" val="206491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352"/>
            <a:ext cx="10515600" cy="655292"/>
          </a:xfrm>
        </p:spPr>
        <p:txBody>
          <a:bodyPr>
            <a:normAutofit fontScale="90000"/>
          </a:bodyPr>
          <a:lstStyle/>
          <a:p>
            <a:r>
              <a:rPr lang="en-GB" dirty="0"/>
              <a:t>Hypotheses?</a:t>
            </a:r>
            <a:endParaRPr lang="en-US" dirty="0"/>
          </a:p>
        </p:txBody>
      </p:sp>
      <p:sp>
        <p:nvSpPr>
          <p:cNvPr id="3" name="Content Placeholder 2"/>
          <p:cNvSpPr>
            <a:spLocks noGrp="1"/>
          </p:cNvSpPr>
          <p:nvPr>
            <p:ph idx="1"/>
          </p:nvPr>
        </p:nvSpPr>
        <p:spPr>
          <a:xfrm>
            <a:off x="838200" y="874644"/>
            <a:ext cx="10515600" cy="5618921"/>
          </a:xfrm>
        </p:spPr>
        <p:txBody>
          <a:bodyPr>
            <a:normAutofit fontScale="92500"/>
          </a:bodyPr>
          <a:lstStyle/>
          <a:p>
            <a:r>
              <a:rPr lang="en-GB" dirty="0"/>
              <a:t>“Research questions are the questions for which answers are being sought, whereas research hypotheses can be used to express what the researcher expects the results of the investigation to be.  The hypotheses are based on observations or on what the literature suggests the answers might be” </a:t>
            </a:r>
          </a:p>
          <a:p>
            <a:pPr marL="0" indent="0" algn="r">
              <a:buNone/>
            </a:pPr>
            <a:r>
              <a:rPr lang="en-GB" sz="2200" dirty="0"/>
              <a:t>(Mackey &amp; Gass, 2005: 19)</a:t>
            </a:r>
            <a:endParaRPr lang="en-US" sz="2200" dirty="0"/>
          </a:p>
          <a:p>
            <a:pPr marL="0" indent="0">
              <a:buNone/>
            </a:pPr>
            <a:r>
              <a:rPr lang="en-GB" dirty="0"/>
              <a:t>=more precise predictions about what you will find</a:t>
            </a:r>
          </a:p>
          <a:p>
            <a:pPr marL="0" indent="0">
              <a:buNone/>
            </a:pPr>
            <a:r>
              <a:rPr lang="en-GB" dirty="0"/>
              <a:t>Not always necessary or possible</a:t>
            </a:r>
            <a:endParaRPr lang="en-US" dirty="0"/>
          </a:p>
          <a:p>
            <a:pPr marL="0" indent="0">
              <a:buNone/>
            </a:pPr>
            <a:r>
              <a:rPr lang="en-GB" b="1" i="1" dirty="0" err="1"/>
              <a:t>Nondirectional</a:t>
            </a:r>
            <a:r>
              <a:rPr lang="en-GB" b="1" i="1" dirty="0"/>
              <a:t> hypothesis </a:t>
            </a:r>
            <a:r>
              <a:rPr lang="en-GB" b="1" dirty="0"/>
              <a:t>e.g. </a:t>
            </a:r>
            <a:endParaRPr lang="en-US" b="1" dirty="0"/>
          </a:p>
          <a:p>
            <a:r>
              <a:rPr lang="en-GB" sz="2600" dirty="0"/>
              <a:t>There will be differences in autonomy between learners of different proficiencies</a:t>
            </a:r>
          </a:p>
          <a:p>
            <a:pPr marL="0" indent="0">
              <a:buNone/>
            </a:pPr>
            <a:endParaRPr lang="en-GB" b="1" i="1" dirty="0"/>
          </a:p>
          <a:p>
            <a:pPr marL="0" indent="0">
              <a:buNone/>
            </a:pPr>
            <a:r>
              <a:rPr lang="en-GB" b="1" i="1" dirty="0"/>
              <a:t>Directional hypothesis </a:t>
            </a:r>
            <a:r>
              <a:rPr lang="en-GB" b="1" dirty="0"/>
              <a:t>e.g.</a:t>
            </a:r>
            <a:endParaRPr lang="en-US" b="1" dirty="0"/>
          </a:p>
          <a:p>
            <a:r>
              <a:rPr lang="en-GB" sz="2600" dirty="0"/>
              <a:t>More proficient learners will be more autonomous than less proficient learners.</a:t>
            </a:r>
            <a:endParaRPr lang="en-US" sz="2600" dirty="0"/>
          </a:p>
        </p:txBody>
      </p:sp>
    </p:spTree>
    <p:extLst>
      <p:ext uri="{BB962C8B-B14F-4D97-AF65-F5344CB8AC3E}">
        <p14:creationId xmlns:p14="http://schemas.microsoft.com/office/powerpoint/2010/main" val="160104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126587"/>
            <a:ext cx="10515600" cy="549274"/>
          </a:xfrm>
        </p:spPr>
        <p:txBody>
          <a:bodyPr>
            <a:normAutofit fontScale="90000"/>
          </a:bodyPr>
          <a:lstStyle/>
          <a:p>
            <a:r>
              <a:rPr lang="en-GB" b="1" dirty="0"/>
              <a:t>Key terms in research</a:t>
            </a:r>
            <a:endParaRPr lang="en-US" b="1" dirty="0"/>
          </a:p>
        </p:txBody>
      </p:sp>
      <p:sp>
        <p:nvSpPr>
          <p:cNvPr id="3" name="Content Placeholder 2"/>
          <p:cNvSpPr>
            <a:spLocks noGrp="1"/>
          </p:cNvSpPr>
          <p:nvPr>
            <p:ph idx="1"/>
          </p:nvPr>
        </p:nvSpPr>
        <p:spPr>
          <a:xfrm>
            <a:off x="732183" y="675861"/>
            <a:ext cx="10903226" cy="5804452"/>
          </a:xfrm>
        </p:spPr>
        <p:txBody>
          <a:bodyPr>
            <a:normAutofit fontScale="70000" lnSpcReduction="20000"/>
          </a:bodyPr>
          <a:lstStyle/>
          <a:p>
            <a:pPr marL="0" indent="0">
              <a:buNone/>
            </a:pPr>
            <a:r>
              <a:rPr lang="en-GB" dirty="0"/>
              <a:t>“</a:t>
            </a:r>
            <a:r>
              <a:rPr lang="en-GB" b="1" dirty="0"/>
              <a:t>Empirical” </a:t>
            </a:r>
            <a:endParaRPr lang="en-US" b="1" dirty="0"/>
          </a:p>
          <a:p>
            <a:pPr marL="0" indent="0">
              <a:buNone/>
            </a:pPr>
            <a:r>
              <a:rPr lang="en-GB" dirty="0"/>
              <a:t>Collecting data, from learners, teachers </a:t>
            </a:r>
            <a:r>
              <a:rPr lang="en-GB" i="1" dirty="0"/>
              <a:t>and from texts </a:t>
            </a:r>
            <a:r>
              <a:rPr lang="en-GB" dirty="0"/>
              <a:t>e.g. from textbooks, policy documents</a:t>
            </a:r>
          </a:p>
          <a:p>
            <a:pPr lvl="1"/>
            <a:r>
              <a:rPr lang="en-GB" sz="2900" i="1" dirty="0"/>
              <a:t>Research Synthesis:</a:t>
            </a:r>
            <a:r>
              <a:rPr lang="en-GB" sz="2900" dirty="0"/>
              <a:t> data from research reports (articles)</a:t>
            </a:r>
            <a:endParaRPr lang="en-US" sz="2900" dirty="0"/>
          </a:p>
          <a:p>
            <a:pPr lvl="2"/>
            <a:r>
              <a:rPr lang="en-GB" sz="2600" dirty="0"/>
              <a:t>Literature reviews: </a:t>
            </a:r>
            <a:r>
              <a:rPr lang="en-GB" sz="2600" b="1" dirty="0"/>
              <a:t>narrative</a:t>
            </a:r>
            <a:r>
              <a:rPr lang="en-GB" sz="2600" dirty="0"/>
              <a:t> </a:t>
            </a:r>
            <a:r>
              <a:rPr lang="en-GB" sz="2600" i="1" dirty="0"/>
              <a:t>versus</a:t>
            </a:r>
            <a:r>
              <a:rPr lang="en-GB" sz="2600" dirty="0"/>
              <a:t> </a:t>
            </a:r>
            <a:r>
              <a:rPr lang="en-GB" sz="2600" b="1" dirty="0"/>
              <a:t>systematic</a:t>
            </a:r>
            <a:r>
              <a:rPr lang="en-GB" sz="2600" dirty="0"/>
              <a:t> reviews</a:t>
            </a:r>
          </a:p>
          <a:p>
            <a:pPr lvl="2"/>
            <a:r>
              <a:rPr lang="en-GB" sz="2600" dirty="0"/>
              <a:t>Meta-analysis = average effect sizes or other kinds of data, drawn from several primary studies</a:t>
            </a:r>
            <a:endParaRPr lang="en-US" sz="2600" dirty="0"/>
          </a:p>
          <a:p>
            <a:pPr marL="0" indent="0">
              <a:buNone/>
            </a:pPr>
            <a:r>
              <a:rPr lang="en-GB" dirty="0"/>
              <a:t>“</a:t>
            </a:r>
            <a:r>
              <a:rPr lang="en-GB" b="1" dirty="0"/>
              <a:t>Theoretical” </a:t>
            </a:r>
            <a:r>
              <a:rPr lang="en-US" b="1" dirty="0"/>
              <a:t> or “think-pieces” or “position pieces”</a:t>
            </a:r>
          </a:p>
          <a:p>
            <a:pPr marL="0" indent="0">
              <a:buNone/>
            </a:pPr>
            <a:r>
              <a:rPr lang="en-US" dirty="0"/>
              <a:t>Grounded very heavily in previous literature – no new data collected! </a:t>
            </a:r>
            <a:r>
              <a:rPr lang="en-GB" dirty="0"/>
              <a:t> </a:t>
            </a:r>
            <a:endParaRPr lang="en-US" dirty="0"/>
          </a:p>
          <a:p>
            <a:pPr marL="0" indent="0">
              <a:buNone/>
            </a:pPr>
            <a:endParaRPr lang="en-GB" dirty="0"/>
          </a:p>
          <a:p>
            <a:pPr marL="0" indent="0">
              <a:buNone/>
            </a:pPr>
            <a:r>
              <a:rPr lang="en-GB" b="1" dirty="0"/>
              <a:t>“Qualitative”</a:t>
            </a:r>
            <a:r>
              <a:rPr lang="en-GB" dirty="0"/>
              <a:t> -&gt; constructs, themes and categories will </a:t>
            </a:r>
            <a:r>
              <a:rPr lang="en-GB" i="1" dirty="0"/>
              <a:t>emerge from </a:t>
            </a:r>
            <a:r>
              <a:rPr lang="en-GB" dirty="0"/>
              <a:t>your data</a:t>
            </a:r>
          </a:p>
          <a:p>
            <a:pPr marL="0" indent="0">
              <a:buNone/>
            </a:pPr>
            <a:r>
              <a:rPr lang="en-GB" b="1" dirty="0"/>
              <a:t>“Quantitative” </a:t>
            </a:r>
            <a:r>
              <a:rPr lang="en-GB" dirty="0"/>
              <a:t>-&gt; the constructs under investigation have been decided </a:t>
            </a:r>
            <a:r>
              <a:rPr lang="en-GB" i="1" dirty="0"/>
              <a:t>in advance of data collection</a:t>
            </a:r>
            <a:r>
              <a:rPr lang="en-GB" dirty="0"/>
              <a:t>, so you can count instances of these constructs via pre-determined codes and categories. </a:t>
            </a:r>
          </a:p>
          <a:p>
            <a:pPr marL="0" indent="0">
              <a:buNone/>
            </a:pPr>
            <a:endParaRPr lang="en-US" b="1" dirty="0"/>
          </a:p>
          <a:p>
            <a:pPr marL="0" indent="0">
              <a:buNone/>
            </a:pPr>
            <a:r>
              <a:rPr lang="en-GB" b="1" i="1" dirty="0"/>
              <a:t>Research aims and designs:  </a:t>
            </a:r>
            <a:endParaRPr lang="en-US" b="1" dirty="0"/>
          </a:p>
          <a:p>
            <a:r>
              <a:rPr lang="en-GB" dirty="0"/>
              <a:t>Documenting the teaching or the learning, as it is in process (sometimes: “Process studies”) </a:t>
            </a:r>
          </a:p>
          <a:p>
            <a:r>
              <a:rPr lang="en-GB" dirty="0"/>
              <a:t>Documenting knowledge or skills of learners or of teachers (sometimes: “Product studies”)</a:t>
            </a:r>
          </a:p>
          <a:p>
            <a:r>
              <a:rPr lang="en-GB" dirty="0"/>
              <a:t>Investigating relationships between teaching and learning (sometimes: “Process-Product studies”)</a:t>
            </a:r>
          </a:p>
          <a:p>
            <a:r>
              <a:rPr lang="en-GB" dirty="0"/>
              <a:t>“Longitudinal” </a:t>
            </a:r>
            <a:r>
              <a:rPr lang="en-GB" i="1" dirty="0"/>
              <a:t>versus</a:t>
            </a:r>
            <a:r>
              <a:rPr lang="en-GB" dirty="0"/>
              <a:t> “cross-sectional”</a:t>
            </a:r>
          </a:p>
          <a:p>
            <a:r>
              <a:rPr lang="en-GB" dirty="0"/>
              <a:t>“Within-subject” </a:t>
            </a:r>
            <a:r>
              <a:rPr lang="en-GB" i="1" dirty="0"/>
              <a:t>versus</a:t>
            </a:r>
            <a:r>
              <a:rPr lang="en-GB" dirty="0"/>
              <a:t> “between-subject”</a:t>
            </a:r>
          </a:p>
        </p:txBody>
      </p:sp>
    </p:spTree>
    <p:extLst>
      <p:ext uri="{BB962C8B-B14F-4D97-AF65-F5344CB8AC3E}">
        <p14:creationId xmlns:p14="http://schemas.microsoft.com/office/powerpoint/2010/main" val="2011268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827</TotalTime>
  <Words>2825</Words>
  <Application>Microsoft Office PowerPoint</Application>
  <PresentationFormat>Widescreen</PresentationFormat>
  <Paragraphs>470</Paragraphs>
  <Slides>43</Slides>
  <Notes>12</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43</vt:i4>
      </vt:variant>
    </vt:vector>
  </HeadingPairs>
  <TitlesOfParts>
    <vt:vector size="58" baseType="lpstr">
      <vt:lpstr>ＭＳ Ｐゴシック</vt:lpstr>
      <vt:lpstr>SimSun</vt:lpstr>
      <vt:lpstr>游ゴシック</vt:lpstr>
      <vt:lpstr>Andalus</vt:lpstr>
      <vt:lpstr>Arial</vt:lpstr>
      <vt:lpstr>Calibri</vt:lpstr>
      <vt:lpstr>Calibri Light</vt:lpstr>
      <vt:lpstr>等线</vt:lpstr>
      <vt:lpstr>Georgia</vt:lpstr>
      <vt:lpstr>ＭＳ 明朝</vt:lpstr>
      <vt:lpstr>News Gothic MT</vt:lpstr>
      <vt:lpstr>Times New Roman</vt:lpstr>
      <vt:lpstr>Trebuchet MS</vt:lpstr>
      <vt:lpstr>Wingdings</vt:lpstr>
      <vt:lpstr>Office Theme</vt:lpstr>
      <vt:lpstr>Research processes for investigating the effectiveness of classroom practice.</vt:lpstr>
      <vt:lpstr>“Research”</vt:lpstr>
      <vt:lpstr>Formulating Research Questions</vt:lpstr>
      <vt:lpstr>Formulating research questions for classroom research</vt:lpstr>
      <vt:lpstr>Formulating research questions</vt:lpstr>
      <vt:lpstr>One research project could focus on ONE of the following very broad, MAIN research questions:</vt:lpstr>
      <vt:lpstr>Research questions can be more detailed or have sub-questions   (more details about the phenomena, relations, correlations, causes)</vt:lpstr>
      <vt:lpstr>Hypotheses?</vt:lpstr>
      <vt:lpstr>Key terms in research</vt:lpstr>
      <vt:lpstr>Research designs and approaches for looking at teaching, learning, and relations between them</vt:lpstr>
      <vt:lpstr>Research design for looking at the effect of teaching on learning</vt:lpstr>
      <vt:lpstr>REPLICATION! </vt:lpstr>
      <vt:lpstr>But, where would I find materials to help me?</vt:lpstr>
      <vt:lpstr>PowerPoint Presentation</vt:lpstr>
      <vt:lpstr>PowerPoint Presentation</vt:lpstr>
      <vt:lpstr>Who is downloading material from IRIS?</vt:lpstr>
      <vt:lpstr>Designing the data collection instruments: http://www.iris-database.org</vt:lpstr>
      <vt:lpstr>Collecting the data: Key tips</vt:lpstr>
      <vt:lpstr>Analysing the data: Key tips</vt:lpstr>
      <vt:lpstr>Analysing the data… Did my teaching cause x  ?</vt:lpstr>
      <vt:lpstr>Why effect sizes?</vt:lpstr>
      <vt:lpstr>An example of how the unreliability of p values plays out</vt:lpstr>
      <vt:lpstr>Plonsky &amp; Oswald (2014) – d, r</vt:lpstr>
      <vt:lpstr>Interpreting results –  think about previous research too, not just field benchmarks</vt:lpstr>
      <vt:lpstr>Some example studies using materials on IRIS</vt:lpstr>
      <vt:lpstr>Why are my learners studying English? What motivates them?</vt:lpstr>
      <vt:lpstr>PowerPoint Presentation</vt:lpstr>
      <vt:lpstr>How could you use materials from this study?</vt:lpstr>
      <vt:lpstr>Are the materials I use communicative enough?</vt:lpstr>
      <vt:lpstr>PowerPoint Presentation</vt:lpstr>
      <vt:lpstr>How could you use materials from this study?</vt:lpstr>
      <vt:lpstr>Why are my students sometimes unwilling to communicate in class?</vt:lpstr>
      <vt:lpstr>PowerPoint Presentation</vt:lpstr>
      <vt:lpstr>How could you adapt this study?</vt:lpstr>
      <vt:lpstr>Interested in investigating vocabulary teaching?</vt:lpstr>
      <vt:lpstr>Possible action research project: The flipped classroom An EXPERIMENTAL DESIGN</vt:lpstr>
      <vt:lpstr>Possible action research project: The flipped classroom An EXPERIMENTAL DESIGN</vt:lpstr>
      <vt:lpstr>Possible action research project: The flipped classroom An EXPERIMENTAL DESIGN: Additional possibilities! </vt:lpstr>
      <vt:lpstr>Disseminating the findings!</vt:lpstr>
      <vt:lpstr>Summary: Research processes for investigating teaching and learning</vt:lpstr>
      <vt:lpstr>To think about: Possible topics for action research projects.  Research questions? Design? Instruments? Analysis?</vt:lpstr>
      <vt:lpstr>With thanks to:</vt:lpstr>
      <vt:lpstr>Abstract for the workshop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Marsden</dc:creator>
  <cp:lastModifiedBy>Emma Marsden</cp:lastModifiedBy>
  <cp:revision>71</cp:revision>
  <dcterms:created xsi:type="dcterms:W3CDTF">2016-10-23T22:02:31Z</dcterms:created>
  <dcterms:modified xsi:type="dcterms:W3CDTF">2016-11-10T21:56:06Z</dcterms:modified>
</cp:coreProperties>
</file>