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9"/>
  </p:notesMasterIdLst>
  <p:sldIdLst>
    <p:sldId id="256" r:id="rId2"/>
    <p:sldId id="338" r:id="rId3"/>
    <p:sldId id="327" r:id="rId4"/>
    <p:sldId id="329" r:id="rId5"/>
    <p:sldId id="348" r:id="rId6"/>
    <p:sldId id="349" r:id="rId7"/>
    <p:sldId id="331" r:id="rId8"/>
    <p:sldId id="332" r:id="rId9"/>
    <p:sldId id="350" r:id="rId10"/>
    <p:sldId id="351" r:id="rId11"/>
    <p:sldId id="325" r:id="rId12"/>
    <p:sldId id="352" r:id="rId13"/>
    <p:sldId id="364" r:id="rId14"/>
    <p:sldId id="379" r:id="rId15"/>
    <p:sldId id="353" r:id="rId16"/>
    <p:sldId id="354" r:id="rId17"/>
    <p:sldId id="361" r:id="rId18"/>
    <p:sldId id="362" r:id="rId19"/>
    <p:sldId id="300" r:id="rId20"/>
    <p:sldId id="302" r:id="rId21"/>
    <p:sldId id="301" r:id="rId22"/>
    <p:sldId id="303" r:id="rId23"/>
    <p:sldId id="304" r:id="rId24"/>
    <p:sldId id="363" r:id="rId25"/>
    <p:sldId id="365" r:id="rId26"/>
    <p:sldId id="372" r:id="rId27"/>
    <p:sldId id="373" r:id="rId28"/>
    <p:sldId id="374" r:id="rId29"/>
    <p:sldId id="371" r:id="rId30"/>
    <p:sldId id="366" r:id="rId31"/>
    <p:sldId id="370" r:id="rId32"/>
    <p:sldId id="367" r:id="rId33"/>
    <p:sldId id="375" r:id="rId34"/>
    <p:sldId id="368" r:id="rId35"/>
    <p:sldId id="369" r:id="rId36"/>
    <p:sldId id="289" r:id="rId37"/>
    <p:sldId id="290" r:id="rId38"/>
    <p:sldId id="291" r:id="rId39"/>
    <p:sldId id="292" r:id="rId40"/>
    <p:sldId id="296" r:id="rId41"/>
    <p:sldId id="297" r:id="rId42"/>
    <p:sldId id="298" r:id="rId43"/>
    <p:sldId id="299" r:id="rId44"/>
    <p:sldId id="380" r:id="rId45"/>
    <p:sldId id="381" r:id="rId46"/>
    <p:sldId id="392" r:id="rId47"/>
    <p:sldId id="287" r:id="rId4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91"/>
    <p:restoredTop sz="79789"/>
  </p:normalViewPr>
  <p:slideViewPr>
    <p:cSldViewPr snapToGrid="0" snapToObjects="1">
      <p:cViewPr varScale="1">
        <p:scale>
          <a:sx n="61" d="100"/>
          <a:sy n="61" d="100"/>
        </p:scale>
        <p:origin x="24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keplonsky:Documents:Calls-Funding:QR-2013(GU-LL):Figu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keplonsky:Documents:Calls-Funding:QR-2013(GU-LL):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'excluded from MAs'!$B$2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rgbClr val="0000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'excluded from MAs'!$A$3:$A$18</c:f>
              <c:strCache>
                <c:ptCount val="16"/>
                <c:pt idx="0">
                  <c:v>Li (2010)</c:v>
                </c:pt>
                <c:pt idx="1">
                  <c:v>Pennock-Roman &amp; Rivera (2011)</c:v>
                </c:pt>
                <c:pt idx="2">
                  <c:v>Bowles (2010)</c:v>
                </c:pt>
                <c:pt idx="3">
                  <c:v>Kieffer et al. (2009)</c:v>
                </c:pt>
                <c:pt idx="4">
                  <c:v>Abraham (2008)</c:v>
                </c:pt>
                <c:pt idx="5">
                  <c:v>Goldschnieder &amp; DeKeyser (2003)</c:v>
                </c:pt>
                <c:pt idx="6">
                  <c:v>Norris &amp; Ortega (2000)</c:v>
                </c:pt>
                <c:pt idx="7">
                  <c:v>Plonsky (2011)</c:v>
                </c:pt>
                <c:pt idx="8">
                  <c:v>Wa-Mbaleka (2006)</c:v>
                </c:pt>
                <c:pt idx="9">
                  <c:v>Lin et al. (2013)</c:v>
                </c:pt>
                <c:pt idx="10">
                  <c:v>Grgurović et al. (2013)</c:v>
                </c:pt>
                <c:pt idx="11">
                  <c:v>Biber et al. (2011)</c:v>
                </c:pt>
                <c:pt idx="12">
                  <c:v>Russell &amp; Spada (2006)</c:v>
                </c:pt>
                <c:pt idx="13">
                  <c:v>Nekrasova &amp; Becker (2009)</c:v>
                </c:pt>
                <c:pt idx="14">
                  <c:v>Dinsmore (2006)</c:v>
                </c:pt>
                <c:pt idx="15">
                  <c:v>Wu (1991)</c:v>
                </c:pt>
              </c:strCache>
            </c:strRef>
          </c:cat>
          <c:val>
            <c:numRef>
              <c:f>'excluded from MAs'!$B$3:$B$18</c:f>
              <c:numCache>
                <c:formatCode>General</c:formatCode>
                <c:ptCount val="16"/>
                <c:pt idx="0">
                  <c:v>6.0</c:v>
                </c:pt>
                <c:pt idx="1">
                  <c:v>21.0</c:v>
                </c:pt>
                <c:pt idx="2">
                  <c:v>25.0</c:v>
                </c:pt>
                <c:pt idx="3">
                  <c:v>27.0</c:v>
                </c:pt>
                <c:pt idx="4">
                  <c:v>36.0</c:v>
                </c:pt>
                <c:pt idx="5">
                  <c:v>42.0</c:v>
                </c:pt>
                <c:pt idx="6">
                  <c:v>49.0</c:v>
                </c:pt>
                <c:pt idx="7">
                  <c:v>59.0</c:v>
                </c:pt>
                <c:pt idx="8">
                  <c:v>59.0</c:v>
                </c:pt>
                <c:pt idx="9">
                  <c:v>60.0</c:v>
                </c:pt>
                <c:pt idx="10">
                  <c:v>81.0</c:v>
                </c:pt>
                <c:pt idx="11">
                  <c:v>104.0</c:v>
                </c:pt>
                <c:pt idx="12">
                  <c:v>110.0</c:v>
                </c:pt>
                <c:pt idx="13">
                  <c:v>119.0</c:v>
                </c:pt>
                <c:pt idx="14">
                  <c:v>194.0</c:v>
                </c:pt>
                <c:pt idx="15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2112560"/>
        <c:axId val="2142121520"/>
      </c:barChart>
      <c:catAx>
        <c:axId val="21421125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42121520"/>
        <c:crossesAt val="0.0"/>
        <c:auto val="1"/>
        <c:lblAlgn val="ctr"/>
        <c:lblOffset val="100"/>
        <c:noMultiLvlLbl val="0"/>
      </c:catAx>
      <c:valAx>
        <c:axId val="2142121520"/>
        <c:scaling>
          <c:orientation val="minMax"/>
          <c:max val="300.0"/>
          <c:min val="0.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42112560"/>
        <c:crosses val="max"/>
        <c:crossBetween val="between"/>
        <c:majorUnit val="40.0"/>
        <c:minorUnit val="4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Reliability!$B$6:$B$7</c:f>
              <c:strCache>
                <c:ptCount val="1"/>
                <c:pt idx="0">
                  <c:v>RELIABILITY 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00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Reliability!$A$8:$A$18</c:f>
              <c:strCache>
                <c:ptCount val="11"/>
                <c:pt idx="0">
                  <c:v>Nekrasova &amp; Becker (2009)</c:v>
                </c:pt>
                <c:pt idx="1">
                  <c:v>Mackey &amp; Goo (2007)</c:v>
                </c:pt>
                <c:pt idx="2">
                  <c:v>Norris &amp; Ortega (2000)</c:v>
                </c:pt>
                <c:pt idx="3">
                  <c:v>Russell &amp; Spada (2006)</c:v>
                </c:pt>
                <c:pt idx="4">
                  <c:v>Jeon &amp; Kaya (2006)</c:v>
                </c:pt>
                <c:pt idx="5">
                  <c:v>Plonsky (2011)</c:v>
                </c:pt>
                <c:pt idx="6">
                  <c:v>Ziegler (2013)</c:v>
                </c:pt>
                <c:pt idx="7">
                  <c:v>Plonsky (in press)</c:v>
                </c:pt>
                <c:pt idx="8">
                  <c:v>Adesope et al. (2010)</c:v>
                </c:pt>
                <c:pt idx="9">
                  <c:v>Adesope et al. (2011)</c:v>
                </c:pt>
                <c:pt idx="10">
                  <c:v>Plonsky &amp; Gass (2011)</c:v>
                </c:pt>
              </c:strCache>
            </c:strRef>
          </c:cat>
          <c:val>
            <c:numRef>
              <c:f>Reliability!$B$8:$B$18</c:f>
              <c:numCache>
                <c:formatCode>General</c:formatCode>
                <c:ptCount val="11"/>
                <c:pt idx="0">
                  <c:v>6.0</c:v>
                </c:pt>
                <c:pt idx="1">
                  <c:v>7.0</c:v>
                </c:pt>
                <c:pt idx="2">
                  <c:v>16.0</c:v>
                </c:pt>
                <c:pt idx="3">
                  <c:v>20.0</c:v>
                </c:pt>
                <c:pt idx="4">
                  <c:v>38.0</c:v>
                </c:pt>
                <c:pt idx="5">
                  <c:v>41.0</c:v>
                </c:pt>
                <c:pt idx="6">
                  <c:v>43.0</c:v>
                </c:pt>
                <c:pt idx="7">
                  <c:v>45.0</c:v>
                </c:pt>
                <c:pt idx="8">
                  <c:v>46.0</c:v>
                </c:pt>
                <c:pt idx="9">
                  <c:v>50.0</c:v>
                </c:pt>
                <c:pt idx="10">
                  <c:v>64.0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1215632"/>
        <c:axId val="2141213200"/>
      </c:barChart>
      <c:catAx>
        <c:axId val="21412156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41213200"/>
        <c:crosses val="autoZero"/>
        <c:auto val="0"/>
        <c:lblAlgn val="ctr"/>
        <c:lblOffset val="100"/>
        <c:noMultiLvlLbl val="0"/>
      </c:catAx>
      <c:valAx>
        <c:axId val="2141213200"/>
        <c:scaling>
          <c:orientation val="minMax"/>
          <c:max val="100.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41215632"/>
        <c:crosses val="max"/>
        <c:crossBetween val="between"/>
        <c:majorUnit val="25.0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984263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Not included (yet)</a:t>
            </a:r>
          </a:p>
          <a:p>
            <a:pPr marL="171450" lvl="0" indent="-171450">
              <a:spcBef>
                <a:spcPts val="0"/>
              </a:spcBef>
              <a:buFontTx/>
              <a:buChar char="-"/>
            </a:pPr>
            <a:r>
              <a:rPr lang="en-US" baseline="0" dirty="0" smtClean="0"/>
              <a:t>OASIS</a:t>
            </a:r>
            <a:endParaRPr lang="en-US" baseline="0" dirty="0" smtClean="0"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7401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2C24D-9A8B-4917-A495-1C5A886A13C8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53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6552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2792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4671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083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6583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9534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1420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6062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4451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Caveat</a:t>
            </a:r>
            <a:r>
              <a:rPr lang="en-US" baseline="0" dirty="0" smtClean="0"/>
              <a:t> that a lot of the points here will refer primarily to quant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6002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7972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3634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8577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 smtClean="0"/>
              <a:t>One way we’ve can understand the level of transparency in our work</a:t>
            </a:r>
            <a:r>
              <a:rPr lang="is-IS" sz="1000" baseline="0" dirty="0" smtClean="0"/>
              <a:t>…</a:t>
            </a:r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0E21-7D25-F74C-9E69-54A800A371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5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0E21-7D25-F74C-9E69-54A800A371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54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0E21-7D25-F74C-9E69-54A800A371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4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A1856-11FD-984D-AB16-C471959667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79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A1856-11FD-984D-AB16-C471959667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37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2C24D-9A8B-4917-A495-1C5A886A13C8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2C24D-9A8B-4917-A495-1C5A886A13C8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14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99" cy="763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799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s.io/" TargetMode="External"/><Relationship Id="rId3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ltandornyei.co.uk/uploads/you-dornyei-in-press-al.pdf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olderview?id=0B7VuBGDrRNPSczlBbDJMZm83ZUk&amp;usp=sharing" TargetMode="External"/><Relationship Id="rId4" Type="http://schemas.openxmlformats.org/officeDocument/2006/relationships/image" Target="../media/image16.gif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.ezproxy.york.ac.uk/science/article/pii/S0346251X06000820" TargetMode="External"/><Relationship Id="rId4" Type="http://schemas.openxmlformats.org/officeDocument/2006/relationships/image" Target="../media/image16.gif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olderview?id=0B7VuBGDrRNPSWUhXZ2llb1JtTzA&amp;usp=sharing" TargetMode="External"/><Relationship Id="rId4" Type="http://schemas.openxmlformats.org/officeDocument/2006/relationships/image" Target="../media/image16.gif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NULL" TargetMode="External"/><Relationship Id="rId5" Type="http://schemas.openxmlformats.org/officeDocument/2006/relationships/hyperlink" Target="NULL" TargetMode="External"/><Relationship Id="rId6" Type="http://schemas.openxmlformats.org/officeDocument/2006/relationships/hyperlink" Target="NULL" TargetMode="External"/><Relationship Id="rId7" Type="http://schemas.openxmlformats.org/officeDocument/2006/relationships/hyperlink" Target="NULL" TargetMode="External"/><Relationship Id="rId8" Type="http://schemas.openxmlformats.org/officeDocument/2006/relationships/hyperlink" Target="NULL" TargetMode="External"/><Relationship Id="rId9" Type="http://schemas.openxmlformats.org/officeDocument/2006/relationships/image" Target="../media/image16.gif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hyperlink" Target="http://www.iris-database.org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185661" y="1425549"/>
            <a:ext cx="11908664" cy="1662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r>
              <a:rPr lang="en-US" sz="4500" b="1" dirty="0"/>
              <a:t>Using the IRIS Database for Producing and Replicating Foreign Language Research</a:t>
            </a:r>
            <a:endParaRPr lang="en-US" sz="4500" dirty="0"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0" y="3555322"/>
            <a:ext cx="12191999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SzPct val="25000"/>
            </a:pPr>
            <a:r>
              <a:rPr lang="en-GB" sz="2600" dirty="0"/>
              <a:t>Luke </a:t>
            </a:r>
            <a:r>
              <a:rPr lang="en-GB" sz="2600" dirty="0" smtClean="0"/>
              <a:t>Plonsky</a:t>
            </a:r>
            <a:r>
              <a:rPr lang="en-GB" sz="2600" baseline="30000" dirty="0" smtClean="0"/>
              <a:t>a</a:t>
            </a:r>
            <a:r>
              <a:rPr lang="en-GB" sz="2600" dirty="0" smtClean="0"/>
              <a:t>, Alison </a:t>
            </a:r>
            <a:r>
              <a:rPr lang="en-GB" sz="2600" smtClean="0"/>
              <a:t>Mackey</a:t>
            </a:r>
            <a:r>
              <a:rPr lang="en-GB" sz="2600" baseline="30000" smtClean="0"/>
              <a:t>a</a:t>
            </a:r>
            <a:r>
              <a:rPr lang="en-GB" sz="2600" dirty="0" smtClean="0"/>
              <a:t>, Emma Marsden</a:t>
            </a:r>
            <a:r>
              <a:rPr lang="en-GB" sz="2600" baseline="30000" dirty="0" smtClean="0"/>
              <a:t>b</a:t>
            </a:r>
            <a:r>
              <a:rPr lang="en-GB" sz="2600" dirty="0" smtClean="0"/>
              <a:t>, &amp; Sophie </a:t>
            </a:r>
            <a:r>
              <a:rPr lang="en-GB" sz="2600" b="0" i="0" u="none" strike="noStrike" cap="none" dirty="0" smtClean="0">
                <a:solidFill>
                  <a:schemeClr val="dk1"/>
                </a:solidFill>
                <a:sym typeface="Calibri"/>
              </a:rPr>
              <a:t>Thompson</a:t>
            </a:r>
            <a:r>
              <a:rPr lang="en-GB" sz="2600" baseline="30000" dirty="0"/>
              <a:t>b</a:t>
            </a:r>
            <a:r>
              <a:rPr lang="en-GB" sz="2600" b="0" i="0" u="none" strike="noStrike" cap="none" dirty="0" smtClean="0">
                <a:solidFill>
                  <a:schemeClr val="dk1"/>
                </a:solidFill>
                <a:sym typeface="Calibri"/>
              </a:rPr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SzPct val="25000"/>
            </a:pPr>
            <a:r>
              <a:rPr lang="en-GB" sz="2600" b="0" i="0" u="none" strike="noStrike" cap="none" baseline="30000" dirty="0" smtClean="0">
                <a:solidFill>
                  <a:schemeClr val="dk1"/>
                </a:solidFill>
                <a:sym typeface="Calibri"/>
              </a:rPr>
              <a:t>a</a:t>
            </a:r>
            <a:r>
              <a:rPr lang="en-GB" sz="2600" b="0" i="0" u="none" strike="noStrike" cap="none" dirty="0" smtClean="0">
                <a:solidFill>
                  <a:schemeClr val="dk1"/>
                </a:solidFill>
                <a:sym typeface="Calibri"/>
              </a:rPr>
              <a:t>Georgetown University, </a:t>
            </a:r>
            <a:r>
              <a:rPr lang="en-GB" sz="2600" baseline="30000" dirty="0" smtClean="0"/>
              <a:t>b</a:t>
            </a:r>
            <a:r>
              <a:rPr lang="en-GB" sz="2600" b="0" i="0" u="none" strike="noStrike" cap="none" dirty="0" smtClean="0">
                <a:solidFill>
                  <a:schemeClr val="dk1"/>
                </a:solidFill>
                <a:sym typeface="Calibri"/>
              </a:rPr>
              <a:t>University </a:t>
            </a:r>
            <a:r>
              <a:rPr lang="en-GB" sz="2600" b="0" i="0" u="none" strike="noStrike" cap="none" dirty="0">
                <a:solidFill>
                  <a:schemeClr val="dk1"/>
                </a:solidFill>
                <a:sym typeface="Calibri"/>
              </a:rPr>
              <a:t>of </a:t>
            </a:r>
            <a:r>
              <a:rPr lang="en-GB" sz="2600" b="0" i="0" u="none" strike="noStrike" cap="none" dirty="0" smtClean="0">
                <a:solidFill>
                  <a:schemeClr val="dk1"/>
                </a:solidFill>
                <a:sym typeface="Calibri"/>
              </a:rPr>
              <a:t>York</a:t>
            </a:r>
            <a:endParaRPr lang="en-GB" sz="26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2600" b="0" i="0" u="none" strike="noStrike" cap="none" dirty="0" smtClean="0">
              <a:solidFill>
                <a:schemeClr val="dk1"/>
              </a:solidFill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600" dirty="0" smtClean="0"/>
              <a:t>ACTFL 2017</a:t>
            </a:r>
            <a:endParaRPr lang="en-GB" sz="26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653826"/>
            <a:ext cx="12191999" cy="120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 descr="BA logo no strapline blue.jp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8985" y="4607418"/>
            <a:ext cx="2102183" cy="93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72" y="4643495"/>
            <a:ext cx="1080120" cy="9366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1220" y="6022913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i</a:t>
            </a:r>
            <a:r>
              <a:rPr lang="en-US" sz="1800" b="1" dirty="0" smtClean="0">
                <a:solidFill>
                  <a:schemeClr val="bg1"/>
                </a:solidFill>
              </a:rPr>
              <a:t>ris-</a:t>
            </a:r>
            <a:r>
              <a:rPr lang="en-US" sz="1800" b="1" dirty="0" err="1" smtClean="0">
                <a:solidFill>
                  <a:schemeClr val="bg1"/>
                </a:solidFill>
              </a:rPr>
              <a:t>database.org</a:t>
            </a:r>
            <a:endParaRPr lang="en-US" sz="1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sz="8000" dirty="0" smtClean="0">
                <a:solidFill>
                  <a:schemeClr val="bg1">
                    <a:lumMod val="85000"/>
                  </a:schemeClr>
                </a:solidFill>
              </a:rPr>
              <a:t>. Reproducibility</a:t>
            </a:r>
            <a:br>
              <a:rPr lang="en-US" sz="80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(or replicability)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000" dirty="0" smtClean="0"/>
              <a:t>How are we doing?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343" y="4976368"/>
            <a:ext cx="3988378" cy="150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2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9059"/>
          </a:xfrm>
        </p:spPr>
        <p:txBody>
          <a:bodyPr/>
          <a:lstStyle/>
          <a:p>
            <a:r>
              <a:rPr lang="en-GB" dirty="0" smtClean="0"/>
              <a:t>Replication in L2 research</a:t>
            </a:r>
            <a:br>
              <a:rPr lang="en-GB" dirty="0" smtClean="0"/>
            </a:br>
            <a:r>
              <a:rPr lang="en-GB" sz="3000" dirty="0" smtClean="0">
                <a:solidFill>
                  <a:srgbClr val="00B0F0"/>
                </a:solidFill>
              </a:rPr>
              <a:t>Marsden</a:t>
            </a:r>
            <a:r>
              <a:rPr lang="en-GB" sz="3000" dirty="0">
                <a:solidFill>
                  <a:srgbClr val="00B0F0"/>
                </a:solidFill>
              </a:rPr>
              <a:t>, Morgan-Short, Thompson, </a:t>
            </a:r>
            <a:r>
              <a:rPr lang="en-GB" sz="3000" dirty="0" smtClean="0">
                <a:solidFill>
                  <a:srgbClr val="00B0F0"/>
                </a:solidFill>
              </a:rPr>
              <a:t>&amp; </a:t>
            </a:r>
            <a:r>
              <a:rPr lang="en-GB" sz="3000" dirty="0" err="1" smtClean="0">
                <a:solidFill>
                  <a:srgbClr val="00B0F0"/>
                </a:solidFill>
              </a:rPr>
              <a:t>Abugaber</a:t>
            </a:r>
            <a:r>
              <a:rPr lang="en-GB" sz="3000" dirty="0" smtClean="0">
                <a:solidFill>
                  <a:srgbClr val="00B0F0"/>
                </a:solidFill>
              </a:rPr>
              <a:t> (forthcoming)</a:t>
            </a:r>
            <a:endParaRPr lang="es-US" sz="3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7" y="1811867"/>
            <a:ext cx="11210861" cy="4710853"/>
          </a:xfrm>
        </p:spPr>
        <p:txBody>
          <a:bodyPr>
            <a:normAutofit/>
          </a:bodyPr>
          <a:lstStyle/>
          <a:p>
            <a:r>
              <a:rPr lang="en-GB" dirty="0" smtClean="0"/>
              <a:t> After much </a:t>
            </a:r>
            <a:r>
              <a:rPr lang="en-GB" dirty="0"/>
              <a:t>discussion and many </a:t>
            </a:r>
            <a:r>
              <a:rPr lang="en-GB" dirty="0" smtClean="0"/>
              <a:t>calls</a:t>
            </a:r>
            <a:r>
              <a:rPr lang="is-IS" dirty="0" smtClean="0"/>
              <a:t>…</a:t>
            </a:r>
            <a:endParaRPr lang="en-GB" dirty="0" smtClean="0"/>
          </a:p>
          <a:p>
            <a:pPr lvl="1"/>
            <a:r>
              <a:rPr lang="en-GB" dirty="0"/>
              <a:t> </a:t>
            </a:r>
            <a:r>
              <a:rPr lang="en-GB" sz="1800" dirty="0" smtClean="0"/>
              <a:t>E.g</a:t>
            </a:r>
            <a:r>
              <a:rPr lang="en-GB" sz="1800" dirty="0"/>
              <a:t>., Porte &amp; Richards, 2012; Mackey, 2015; In specific areas, e.g., CALL - Handley, 2014; Handley &amp; Marsden 2014; Writing - Polio &amp; Gass 2007; Porte 2012 &amp; 2015. Special sections in journals e.g., </a:t>
            </a:r>
            <a:r>
              <a:rPr lang="en-GB" sz="1800" i="1" dirty="0"/>
              <a:t>Language Teaching; Studies in Second Language Acquisition</a:t>
            </a:r>
            <a:endParaRPr lang="en-GB" sz="1800" dirty="0"/>
          </a:p>
          <a:p>
            <a:r>
              <a:rPr lang="en-GB" dirty="0" smtClean="0"/>
              <a:t> </a:t>
            </a:r>
            <a:r>
              <a:rPr lang="is-IS" dirty="0" smtClean="0"/>
              <a:t>…relatively few</a:t>
            </a:r>
            <a:r>
              <a:rPr lang="en-GB" dirty="0" smtClean="0"/>
              <a:t> </a:t>
            </a:r>
            <a:r>
              <a:rPr lang="en-GB" dirty="0"/>
              <a:t>self-labelled replications</a:t>
            </a:r>
          </a:p>
          <a:p>
            <a:r>
              <a:rPr lang="en-GB" dirty="0" smtClean="0"/>
              <a:t> Systematic </a:t>
            </a:r>
            <a:r>
              <a:rPr lang="en-GB" dirty="0"/>
              <a:t>review: </a:t>
            </a:r>
            <a:r>
              <a:rPr lang="en-GB" dirty="0" smtClean="0"/>
              <a:t>only 105 </a:t>
            </a:r>
            <a:r>
              <a:rPr lang="en-GB" dirty="0"/>
              <a:t>studies with “replication” in title or abstract </a:t>
            </a:r>
          </a:p>
          <a:p>
            <a:pPr marL="0" indent="0">
              <a:buNone/>
            </a:pPr>
            <a:endParaRPr lang="en-GB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AC7-71AA-465D-8A9C-79E2661B7B78}" type="slidenum">
              <a:rPr lang="es-US" sz="2400" smtClean="0"/>
              <a:t>11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44640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365125"/>
            <a:ext cx="11413066" cy="1325563"/>
          </a:xfrm>
        </p:spPr>
        <p:txBody>
          <a:bodyPr/>
          <a:lstStyle/>
          <a:p>
            <a:pPr algn="ctr"/>
            <a:r>
              <a:rPr lang="en-US" sz="3800" dirty="0" smtClean="0"/>
              <a:t>OK, but why should we engage in replication research?</a:t>
            </a:r>
            <a:endParaRPr lang="en-US" sz="3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467" y="1825625"/>
            <a:ext cx="10955865" cy="4351338"/>
          </a:xfrm>
        </p:spPr>
        <p:txBody>
          <a:bodyPr/>
          <a:lstStyle/>
          <a:p>
            <a:r>
              <a:rPr lang="en-US" dirty="0" smtClean="0"/>
              <a:t> Science is (or should be) self-correcting* by nature</a:t>
            </a:r>
          </a:p>
          <a:p>
            <a:r>
              <a:rPr lang="en-US" dirty="0"/>
              <a:t> </a:t>
            </a:r>
            <a:r>
              <a:rPr lang="en-US" dirty="0" smtClean="0"/>
              <a:t>Our studies </a:t>
            </a:r>
            <a:r>
              <a:rPr lang="en-US" dirty="0"/>
              <a:t>are generally based on small </a:t>
            </a:r>
            <a:r>
              <a:rPr lang="en-US" dirty="0" smtClean="0"/>
              <a:t>samples </a:t>
            </a:r>
            <a:r>
              <a:rPr lang="en-US" dirty="0" smtClean="0">
                <a:sym typeface="Wingdings"/>
              </a:rPr>
              <a:t> unstable results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 To examine the generalizability of our results: e.g., to additional contexts, TLs, target structures, proficiency levels</a:t>
            </a:r>
          </a:p>
          <a:p>
            <a:r>
              <a:rPr lang="en-US" dirty="0" smtClean="0"/>
              <a:t> We need to be able to have sufficient trust in our findings to apply them to practice and to refine theory.</a:t>
            </a:r>
          </a:p>
          <a:p>
            <a:r>
              <a:rPr lang="en-US" dirty="0"/>
              <a:t> </a:t>
            </a:r>
            <a:r>
              <a:rPr lang="en-US" dirty="0" smtClean="0"/>
              <a:t>It’s a great way to learn (or teach others) how to do research.</a:t>
            </a:r>
          </a:p>
          <a:p>
            <a:pPr marL="177800" indent="0">
              <a:buNone/>
            </a:pPr>
            <a:r>
              <a:rPr lang="en-US" dirty="0" smtClean="0"/>
              <a:t>  </a:t>
            </a:r>
          </a:p>
          <a:p>
            <a:pPr marL="177800" indent="0">
              <a:buNone/>
            </a:pPr>
            <a:r>
              <a:rPr lang="en-US" dirty="0" smtClean="0"/>
              <a:t>*Replication is NOT just about proving each other wrong.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44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365125"/>
            <a:ext cx="11510962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dirty="0" smtClean="0"/>
              <a:t>REPLICATION BONUS 1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825625"/>
            <a:ext cx="11510961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 Plonsky </a:t>
            </a:r>
            <a:r>
              <a:rPr lang="en-US" dirty="0" smtClean="0">
                <a:sym typeface="Wingdings"/>
              </a:rPr>
              <a:t>et al. (in prep</a:t>
            </a:r>
            <a:r>
              <a:rPr lang="en-US" dirty="0" smtClean="0">
                <a:sym typeface="Wingdings"/>
              </a:rPr>
              <a:t>) </a:t>
            </a:r>
          </a:p>
          <a:p>
            <a:pPr lvl="1"/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Coded </a:t>
            </a:r>
            <a:r>
              <a:rPr lang="en-US" dirty="0" smtClean="0">
                <a:sym typeface="Wingdings"/>
              </a:rPr>
              <a:t>25 </a:t>
            </a:r>
            <a:r>
              <a:rPr lang="en-US" dirty="0" smtClean="0">
                <a:sym typeface="Wingdings"/>
              </a:rPr>
              <a:t>journals (</a:t>
            </a:r>
            <a:r>
              <a:rPr lang="en-US" i="1" dirty="0" smtClean="0">
                <a:sym typeface="Wingdings"/>
              </a:rPr>
              <a:t>K</a:t>
            </a:r>
            <a:r>
              <a:rPr lang="en-US" dirty="0" smtClean="0">
                <a:sym typeface="Wingdings"/>
              </a:rPr>
              <a:t> = 2,024) </a:t>
            </a:r>
            <a:r>
              <a:rPr lang="en-US" dirty="0" smtClean="0">
                <a:sym typeface="Wingdings"/>
              </a:rPr>
              <a:t>for bibliometric and methodological features</a:t>
            </a:r>
          </a:p>
          <a:p>
            <a:pPr lvl="1"/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urvey of L2 researchers’ perceptions of journal prestige (</a:t>
            </a:r>
            <a:r>
              <a:rPr lang="en-US" i="1" dirty="0" smtClean="0">
                <a:sym typeface="Wingdings"/>
              </a:rPr>
              <a:t>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= </a:t>
            </a:r>
            <a:r>
              <a:rPr lang="en-US" dirty="0" smtClean="0">
                <a:sym typeface="Wingdings"/>
              </a:rPr>
              <a:t>327)</a:t>
            </a:r>
            <a:endParaRPr lang="en-US" dirty="0" smtClean="0">
              <a:sym typeface="Wingdings"/>
            </a:endParaRPr>
          </a:p>
          <a:p>
            <a:pPr lvl="1"/>
            <a:endParaRPr lang="en-US" sz="2500" dirty="0" smtClean="0">
              <a:sym typeface="Wingdings"/>
            </a:endParaRPr>
          </a:p>
          <a:p>
            <a:pPr lvl="1"/>
            <a:r>
              <a:rPr lang="en-US" sz="2500" dirty="0" smtClean="0">
                <a:sym typeface="Wingdings"/>
              </a:rPr>
              <a:t> </a:t>
            </a:r>
            <a:r>
              <a:rPr lang="en-US" sz="2500" dirty="0">
                <a:sym typeface="Wingdings"/>
              </a:rPr>
              <a:t>The three journals with the most replications also had the highest ratings of prestige: LL, SSLA, MLJ</a:t>
            </a:r>
            <a:endParaRPr lang="en-US" sz="3000" dirty="0">
              <a:solidFill>
                <a:srgbClr val="00B0F0"/>
              </a:solidFill>
              <a:sym typeface="Wingdings"/>
            </a:endParaRPr>
          </a:p>
          <a:p>
            <a:pPr lvl="1"/>
            <a:r>
              <a:rPr lang="en-US" sz="2500" dirty="0" smtClean="0">
                <a:sym typeface="Wingdings"/>
              </a:rPr>
              <a:t> </a:t>
            </a:r>
            <a:r>
              <a:rPr lang="en-US" sz="2500" dirty="0" smtClean="0">
                <a:sym typeface="Wingdings"/>
              </a:rPr>
              <a:t>Journal prestige x journal </a:t>
            </a:r>
            <a:r>
              <a:rPr lang="en-US" sz="2500" dirty="0" smtClean="0">
                <a:sym typeface="Wingdings"/>
              </a:rPr>
              <a:t>transparency:</a:t>
            </a:r>
            <a:r>
              <a:rPr lang="en-US" sz="2500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sz="3000" b="1" i="1" dirty="0" smtClean="0">
                <a:solidFill>
                  <a:srgbClr val="00B0F0"/>
                </a:solidFill>
                <a:sym typeface="Wingdings"/>
              </a:rPr>
              <a:t>r</a:t>
            </a:r>
            <a:r>
              <a:rPr lang="en-US" sz="3000" b="1" dirty="0" smtClean="0">
                <a:solidFill>
                  <a:srgbClr val="00B0F0"/>
                </a:solidFill>
                <a:sym typeface="Wingdings"/>
              </a:rPr>
              <a:t> = .</a:t>
            </a:r>
            <a:r>
              <a:rPr lang="en-US" sz="3000" b="1" dirty="0" smtClean="0">
                <a:solidFill>
                  <a:srgbClr val="00B0F0"/>
                </a:solidFill>
                <a:sym typeface="Wingdings"/>
              </a:rPr>
              <a:t>72</a:t>
            </a:r>
            <a:endParaRPr lang="en-US" sz="3000" b="1" dirty="0" smtClean="0">
              <a:solidFill>
                <a:srgbClr val="00B0F0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66170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365125"/>
            <a:ext cx="11510962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dirty="0" smtClean="0"/>
              <a:t> </a:t>
            </a:r>
            <a:r>
              <a:rPr lang="en-US" sz="3800" dirty="0"/>
              <a:t>REPLICATION </a:t>
            </a:r>
            <a:r>
              <a:rPr lang="en-US" sz="3800" dirty="0" smtClean="0"/>
              <a:t>BONUS 2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825625"/>
            <a:ext cx="11372849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 In a recent (2017) revision of their guidelines on Promotion &amp; Tenure, AAAL recommends</a:t>
            </a:r>
            <a:r>
              <a:rPr lang="is-IS" dirty="0" smtClean="0">
                <a:sym typeface="Wingdings"/>
              </a:rPr>
              <a:t>…</a:t>
            </a:r>
            <a:endParaRPr lang="en-US" sz="3000" b="1" dirty="0" smtClean="0">
              <a:solidFill>
                <a:srgbClr val="00B0F0"/>
              </a:solidFill>
              <a:sym typeface="Wingding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67" y="3222361"/>
            <a:ext cx="11531595" cy="155786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442913" y="3930652"/>
            <a:ext cx="10699220" cy="19843"/>
          </a:xfrm>
          <a:prstGeom prst="line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0383" y="4338125"/>
            <a:ext cx="10699220" cy="19843"/>
          </a:xfrm>
          <a:prstGeom prst="line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00383" y="4745598"/>
            <a:ext cx="981850" cy="19329"/>
          </a:xfrm>
          <a:prstGeom prst="line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992658" y="3619729"/>
            <a:ext cx="823104" cy="12378"/>
          </a:xfrm>
          <a:prstGeom prst="line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2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what extent does our research replicate?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6" y="1825625"/>
            <a:ext cx="11235267" cy="4351338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GB" dirty="0"/>
              <a:t>From 32 self-labelled replication studies in SLA </a:t>
            </a:r>
            <a:r>
              <a:rPr lang="en-GB" sz="1800" dirty="0"/>
              <a:t>(</a:t>
            </a:r>
            <a:r>
              <a:rPr lang="en-GB" sz="1800" dirty="0" smtClean="0"/>
              <a:t>1973-2013; Marsden et al., forthcoming)</a:t>
            </a:r>
            <a:endParaRPr lang="en-GB" sz="1800" dirty="0"/>
          </a:p>
          <a:p>
            <a:pPr lvl="1"/>
            <a:r>
              <a:rPr lang="en-GB" sz="2800" dirty="0" smtClean="0"/>
              <a:t> 7 </a:t>
            </a:r>
            <a:r>
              <a:rPr lang="en-GB" sz="2800" dirty="0"/>
              <a:t>reported clear replicated findings </a:t>
            </a:r>
          </a:p>
          <a:p>
            <a:pPr lvl="1"/>
            <a:r>
              <a:rPr lang="en-GB" sz="2800" dirty="0" smtClean="0"/>
              <a:t> </a:t>
            </a:r>
            <a:r>
              <a:rPr lang="en-GB" sz="2800" dirty="0"/>
              <a:t>13 found context-dependent </a:t>
            </a:r>
            <a:r>
              <a:rPr lang="en-GB" sz="2800" i="1" dirty="0"/>
              <a:t>differences </a:t>
            </a:r>
            <a:r>
              <a:rPr lang="en-GB" sz="2800" dirty="0"/>
              <a:t>to original</a:t>
            </a:r>
            <a:endParaRPr lang="en-GB" sz="2800" i="1" dirty="0"/>
          </a:p>
          <a:p>
            <a:pPr lvl="1"/>
            <a:r>
              <a:rPr lang="en-GB" sz="2800" dirty="0" smtClean="0"/>
              <a:t> 12 </a:t>
            </a:r>
            <a:r>
              <a:rPr lang="en-GB" sz="2800" dirty="0"/>
              <a:t>produced </a:t>
            </a:r>
            <a:r>
              <a:rPr lang="en-GB" sz="2800" i="1" dirty="0"/>
              <a:t>contradictory</a:t>
            </a:r>
            <a:r>
              <a:rPr lang="en-GB" sz="2800" dirty="0"/>
              <a:t> </a:t>
            </a:r>
            <a:r>
              <a:rPr lang="en-GB" sz="2800" dirty="0" smtClean="0"/>
              <a:t>findings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26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200"/>
            <a:ext cx="10515600" cy="980022"/>
          </a:xfrm>
        </p:spPr>
        <p:txBody>
          <a:bodyPr/>
          <a:lstStyle/>
          <a:p>
            <a:r>
              <a:rPr lang="en-US" dirty="0" smtClean="0"/>
              <a:t>At least we’re not alone?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3" y="1507068"/>
            <a:ext cx="10778067" cy="4669896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GB" sz="2600" dirty="0"/>
              <a:t>L</a:t>
            </a:r>
            <a:r>
              <a:rPr lang="en-GB" sz="2600" dirty="0" smtClean="0"/>
              <a:t>arge, multi-site replication of 100 prominent psychology studies</a:t>
            </a:r>
          </a:p>
          <a:p>
            <a:r>
              <a:rPr lang="en-GB" sz="2600" dirty="0"/>
              <a:t> </a:t>
            </a:r>
            <a:r>
              <a:rPr lang="en-GB" sz="2600" dirty="0" smtClean="0"/>
              <a:t>Over half the </a:t>
            </a:r>
            <a:r>
              <a:rPr lang="en-GB" sz="2600" dirty="0"/>
              <a:t>original findings did not replicate </a:t>
            </a:r>
            <a:r>
              <a:rPr lang="en-GB" sz="1800" dirty="0" smtClean="0"/>
              <a:t>(</a:t>
            </a:r>
            <a:r>
              <a:rPr lang="en-GB" sz="1800" dirty="0"/>
              <a:t>effect sizes within 95% confidence intervals of original studies, </a:t>
            </a:r>
            <a:r>
              <a:rPr lang="en-GB" sz="1600" dirty="0"/>
              <a:t>Reproducibility Project, OSF Collaboration 2015) </a:t>
            </a:r>
            <a:endParaRPr lang="en-GB" sz="1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0933" y="2883568"/>
            <a:ext cx="4732867" cy="37500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038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summarize so far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It’s not looking good for either </a:t>
            </a:r>
          </a:p>
          <a:p>
            <a:pPr marL="177800" indent="0">
              <a:buNone/>
            </a:pPr>
            <a:endParaRPr lang="en-US" dirty="0" smtClean="0"/>
          </a:p>
          <a:p>
            <a:pPr marL="692150" indent="-514350">
              <a:buAutoNum type="arabicPeriod"/>
            </a:pPr>
            <a:r>
              <a:rPr lang="en-US" dirty="0" smtClean="0"/>
              <a:t>transparency </a:t>
            </a:r>
          </a:p>
          <a:p>
            <a:pPr marL="177800" indent="0">
              <a:buNone/>
            </a:pPr>
            <a:r>
              <a:rPr lang="en-US" dirty="0" smtClean="0"/>
              <a:t>or </a:t>
            </a:r>
          </a:p>
          <a:p>
            <a:pPr marL="177800" indent="0">
              <a:buNone/>
            </a:pPr>
            <a:r>
              <a:rPr lang="en-US" dirty="0" smtClean="0"/>
              <a:t>2. replicability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2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2688" y="0"/>
            <a:ext cx="931333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latin typeface="Calibri" charset="0"/>
                <a:ea typeface="Calibri" charset="0"/>
                <a:cs typeface="Calibri" charset="0"/>
              </a:rPr>
              <a:t>Enter</a:t>
            </a:r>
            <a:r>
              <a:rPr lang="is-IS" sz="15000" dirty="0" smtClean="0">
                <a:latin typeface="Calibri" charset="0"/>
                <a:ea typeface="Calibri" charset="0"/>
                <a:cs typeface="Calibri" charset="0"/>
              </a:rPr>
              <a:t>…</a:t>
            </a:r>
            <a:endParaRPr lang="en-US" sz="15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770" y="565848"/>
            <a:ext cx="4616886" cy="561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3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5130" y="993913"/>
            <a:ext cx="11304104" cy="83191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What is IRIS?</a:t>
            </a:r>
            <a:br>
              <a:rPr lang="en-US" sz="36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600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3600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nstruments for </a:t>
            </a:r>
            <a:r>
              <a:rPr lang="en-US" sz="3600" b="1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sz="3600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esearch </a:t>
            </a:r>
            <a:r>
              <a:rPr lang="en-US" sz="3600" b="1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3600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nto </a:t>
            </a:r>
            <a:r>
              <a:rPr lang="en-US" sz="3600" b="1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3600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econd </a:t>
            </a:r>
            <a:r>
              <a:rPr lang="en-US" sz="3600" b="1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en-US" sz="3600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anguages</a:t>
            </a:r>
            <a:r>
              <a:rPr lang="en-US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3833" y="1889448"/>
            <a:ext cx="10827287" cy="4968552"/>
          </a:xfrm>
        </p:spPr>
        <p:txBody>
          <a:bodyPr>
            <a:normAutofit/>
          </a:bodyPr>
          <a:lstStyle/>
          <a:p>
            <a:pPr>
              <a:buClr>
                <a:srgbClr val="629DD1"/>
              </a:buCl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sustainable digital repository</a:t>
            </a:r>
          </a:p>
          <a:p>
            <a:pPr lvl="0">
              <a:buClr>
                <a:srgbClr val="629DD1"/>
              </a:buCl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1,100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 materials used to collect 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data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297FD5"/>
              </a:buClr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e.g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questionnaires, grammaticality judgment tests, observation &amp; interview schedules, word lists, sound &amp; video files, language tests, pictures, teaching materials, software scripts,</a:t>
            </a:r>
          </a:p>
          <a:p>
            <a:pPr>
              <a:buClr>
                <a:srgbClr val="297FD5"/>
              </a:buClr>
            </a:pPr>
            <a:r>
              <a:rPr lang="en-GB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en-GB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ANALYSIS PROTOCOLS and DATA</a:t>
            </a:r>
            <a:endParaRPr lang="en-US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Downloadable</a:t>
            </a:r>
            <a:endParaRPr lang="en-US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GB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Uploadable</a:t>
            </a:r>
            <a:endParaRPr lang="en-US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Searchable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Shape 51"/>
          <p:cNvPicPr preferRelativeResize="0"/>
          <p:nvPr/>
        </p:nvPicPr>
        <p:blipFill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-1"/>
            <a:ext cx="7599679" cy="727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2640" y="727740"/>
            <a:ext cx="2406594" cy="109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29504" y="5987967"/>
            <a:ext cx="75934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Marsden</a:t>
            </a:r>
            <a:r>
              <a:rPr lang="en-GB" dirty="0">
                <a:latin typeface="Calibri" charset="0"/>
                <a:ea typeface="Calibri" charset="0"/>
                <a:cs typeface="Calibri" charset="0"/>
              </a:rPr>
              <a:t>, E., Mackey A., &amp; Plonsky, L. (2016). The IRIS Repository: Advancing research practice and methodology. In A. Mackey &amp; E. Marsden (Eds.), </a:t>
            </a:r>
            <a:r>
              <a:rPr lang="en-GB" i="1" dirty="0">
                <a:latin typeface="Calibri" charset="0"/>
                <a:ea typeface="Calibri" charset="0"/>
                <a:cs typeface="Calibri" charset="0"/>
              </a:rPr>
              <a:t>Advancing methodology and practice: The IRIS Repository </a:t>
            </a:r>
            <a:r>
              <a:rPr lang="en-GB" dirty="0">
                <a:latin typeface="Calibri" charset="0"/>
                <a:ea typeface="Calibri" charset="0"/>
                <a:cs typeface="Calibri" charset="0"/>
              </a:rPr>
              <a:t>(pp. 1-21). Routledge.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712" y="6357299"/>
            <a:ext cx="3855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‘Academy Research Project’ AN110002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067039" y="-2654"/>
            <a:ext cx="4032195" cy="730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IRIS</a:t>
            </a: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Marsden</a:t>
            </a: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, Mackey</a:t>
            </a:r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, &amp; Plonsky (2016)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9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35280"/>
            <a:ext cx="8596668" cy="1320800"/>
          </a:xfrm>
        </p:spPr>
        <p:txBody>
          <a:bodyPr/>
          <a:lstStyle/>
          <a:p>
            <a:r>
              <a:rPr lang="en-US" dirty="0" smtClean="0"/>
              <a:t>The “methodological turn” in applied linguistics </a:t>
            </a:r>
            <a:r>
              <a:rPr lang="en-US" sz="2000" dirty="0" smtClean="0"/>
              <a:t>(Byrnes, 2013, p. 825)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8" y="1774612"/>
            <a:ext cx="11603484" cy="5083388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2100" dirty="0" smtClean="0"/>
              <a:t> Numerous </a:t>
            </a:r>
            <a:r>
              <a:rPr lang="en-US" sz="2100" dirty="0"/>
              <a:t>new volumes on </a:t>
            </a:r>
            <a:r>
              <a:rPr lang="en-US" sz="2100" dirty="0" smtClean="0"/>
              <a:t>methods </a:t>
            </a:r>
            <a:endParaRPr lang="en-US" sz="2100" dirty="0"/>
          </a:p>
          <a:p>
            <a:pPr>
              <a:buFont typeface="Arial" charset="0"/>
              <a:buChar char="•"/>
            </a:pPr>
            <a:r>
              <a:rPr lang="en-US" sz="2100" dirty="0" smtClean="0"/>
              <a:t> Methodological syntheses (via meta-analysis</a:t>
            </a:r>
            <a:r>
              <a:rPr lang="en-US" sz="2100" dirty="0" smtClean="0"/>
              <a:t>)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1800" dirty="0" smtClean="0">
                <a:solidFill>
                  <a:srgbClr val="00B050"/>
                </a:solidFill>
              </a:rPr>
              <a:t>e.g</a:t>
            </a:r>
            <a:r>
              <a:rPr lang="en-US" sz="1800" dirty="0">
                <a:solidFill>
                  <a:srgbClr val="00B050"/>
                </a:solidFill>
              </a:rPr>
              <a:t>., Larson-Hall &amp; Plonsky, 2015; </a:t>
            </a:r>
            <a:r>
              <a:rPr lang="en-US" sz="1800" dirty="0" smtClean="0">
                <a:solidFill>
                  <a:srgbClr val="00B050"/>
                </a:solidFill>
              </a:rPr>
              <a:t>Plonsky &amp; Kim (2016</a:t>
            </a:r>
            <a:r>
              <a:rPr lang="en-US" sz="1800" dirty="0" smtClean="0">
                <a:solidFill>
                  <a:srgbClr val="00B050"/>
                </a:solidFill>
              </a:rPr>
              <a:t>)</a:t>
            </a:r>
            <a:endParaRPr lang="en-US" sz="1800" b="1" dirty="0" smtClean="0"/>
          </a:p>
          <a:p>
            <a:r>
              <a:rPr lang="en-US" sz="2100" dirty="0" smtClean="0"/>
              <a:t> Statistical literacy, training, and development </a:t>
            </a:r>
            <a:br>
              <a:rPr lang="en-US" sz="2100" dirty="0" smtClean="0"/>
            </a:br>
            <a:r>
              <a:rPr lang="en-US" sz="1800" dirty="0" smtClean="0">
                <a:solidFill>
                  <a:srgbClr val="00B050"/>
                </a:solidFill>
              </a:rPr>
              <a:t>e.g., Loewen et al., 2014; Gonulal, Loewen &amp; Plonsky, 2017</a:t>
            </a:r>
          </a:p>
          <a:p>
            <a:r>
              <a:rPr lang="en-US" sz="2100" dirty="0" smtClean="0"/>
              <a:t> </a:t>
            </a:r>
            <a:r>
              <a:rPr lang="en-US" sz="2100" dirty="0" smtClean="0"/>
              <a:t>Conferences and workshops focused on </a:t>
            </a:r>
            <a:r>
              <a:rPr lang="en-US" sz="2100" dirty="0" smtClean="0"/>
              <a:t>methods </a:t>
            </a:r>
            <a:r>
              <a:rPr lang="en-US" sz="1800" dirty="0" smtClean="0">
                <a:solidFill>
                  <a:srgbClr val="00B050"/>
                </a:solidFill>
              </a:rPr>
              <a:t>e.g., AAAL, ACTFL SIG! LL Currents (2012); SLRF 2015, 2016</a:t>
            </a:r>
          </a:p>
          <a:p>
            <a:r>
              <a:rPr lang="en-US" sz="2100" dirty="0" smtClean="0"/>
              <a:t> Discussions on research </a:t>
            </a:r>
            <a:r>
              <a:rPr lang="en-US" sz="2100" dirty="0" smtClean="0"/>
              <a:t>ethics </a:t>
            </a:r>
            <a:r>
              <a:rPr lang="en-US" sz="1800" dirty="0" smtClean="0">
                <a:solidFill>
                  <a:srgbClr val="00B050"/>
                </a:solidFill>
              </a:rPr>
              <a:t>e.g., De Costa (2015); Plonsky et al., (2016); Sterling (2016)</a:t>
            </a:r>
          </a:p>
          <a:p>
            <a:r>
              <a:rPr lang="en-US" sz="2100" dirty="0" smtClean="0"/>
              <a:t> Special issues on methodological </a:t>
            </a:r>
            <a:r>
              <a:rPr lang="en-US" sz="2100" dirty="0" smtClean="0"/>
              <a:t>topics </a:t>
            </a:r>
            <a:r>
              <a:rPr lang="en-US" sz="1800" dirty="0" smtClean="0">
                <a:solidFill>
                  <a:srgbClr val="00B050"/>
                </a:solidFill>
              </a:rPr>
              <a:t>e.g., replication in JSLW, CALICO, LL&amp;T (2017)</a:t>
            </a:r>
          </a:p>
          <a:p>
            <a:r>
              <a:rPr lang="en-US" sz="2100" dirty="0" smtClean="0"/>
              <a:t> Journal </a:t>
            </a:r>
            <a:r>
              <a:rPr lang="en-US" sz="2100" dirty="0" smtClean="0"/>
              <a:t>guidelines </a:t>
            </a:r>
            <a:r>
              <a:rPr lang="en-US" sz="1800" dirty="0" smtClean="0">
                <a:solidFill>
                  <a:srgbClr val="00B050"/>
                </a:solidFill>
              </a:rPr>
              <a:t>e.g., Mahboob et al., (2016); Norris, Plonsky, Ross, &amp; Schoonen (2015)</a:t>
            </a:r>
          </a:p>
          <a:p>
            <a:r>
              <a:rPr lang="en-US" sz="2100" dirty="0" smtClean="0"/>
              <a:t> New </a:t>
            </a:r>
            <a:r>
              <a:rPr lang="en-US" sz="2100" dirty="0" smtClean="0"/>
              <a:t>techniques </a:t>
            </a:r>
            <a:r>
              <a:rPr lang="en-US" sz="2100" dirty="0" smtClean="0"/>
              <a:t>e.g., bootstrapping, MEM, meta-analysis, Bayesian</a:t>
            </a:r>
            <a:br>
              <a:rPr lang="en-US" sz="2100" dirty="0" smtClean="0"/>
            </a:br>
            <a:r>
              <a:rPr lang="en-US" sz="1800" dirty="0" smtClean="0">
                <a:solidFill>
                  <a:srgbClr val="00B050"/>
                </a:solidFill>
              </a:rPr>
              <a:t>e.g., Cunnings (2012); </a:t>
            </a:r>
            <a:r>
              <a:rPr lang="en-US" sz="1800" dirty="0">
                <a:solidFill>
                  <a:srgbClr val="00B050"/>
                </a:solidFill>
              </a:rPr>
              <a:t>L</a:t>
            </a:r>
            <a:r>
              <a:rPr lang="en-US" sz="1800" dirty="0" smtClean="0">
                <a:solidFill>
                  <a:srgbClr val="00B050"/>
                </a:solidFill>
              </a:rPr>
              <a:t>arson-Hall &amp; Herrington (2010); Norouzian &amp; Plonsky (under review)</a:t>
            </a:r>
          </a:p>
          <a:p>
            <a:r>
              <a:rPr lang="en-US" sz="2100" dirty="0" smtClean="0"/>
              <a:t> Reconsideration of familiar techniques (e.g., group differences, eta2, data viz, ANOVA) </a:t>
            </a:r>
            <a:br>
              <a:rPr lang="en-US" sz="2100" dirty="0" smtClean="0"/>
            </a:br>
            <a:r>
              <a:rPr lang="en-US" sz="1800" dirty="0" smtClean="0">
                <a:solidFill>
                  <a:srgbClr val="00B050"/>
                </a:solidFill>
              </a:rPr>
              <a:t>e.g</a:t>
            </a:r>
            <a:r>
              <a:rPr lang="en-US" sz="1800" dirty="0">
                <a:solidFill>
                  <a:srgbClr val="00B050"/>
                </a:solidFill>
              </a:rPr>
              <a:t>., </a:t>
            </a:r>
            <a:r>
              <a:rPr lang="en-US" sz="1800" dirty="0" smtClean="0">
                <a:solidFill>
                  <a:srgbClr val="00B050"/>
                </a:solidFill>
              </a:rPr>
              <a:t>Larson-Hall (2017); Norouzian </a:t>
            </a:r>
            <a:r>
              <a:rPr lang="en-US" sz="1800" dirty="0">
                <a:solidFill>
                  <a:srgbClr val="00B050"/>
                </a:solidFill>
              </a:rPr>
              <a:t>&amp; </a:t>
            </a:r>
            <a:r>
              <a:rPr lang="en-US" sz="1800" dirty="0" smtClean="0">
                <a:solidFill>
                  <a:srgbClr val="00B050"/>
                </a:solidFill>
              </a:rPr>
              <a:t>Plonsky </a:t>
            </a:r>
            <a:r>
              <a:rPr lang="en-US" sz="1800" dirty="0">
                <a:solidFill>
                  <a:srgbClr val="00B050"/>
                </a:solidFill>
              </a:rPr>
              <a:t>(in press</a:t>
            </a:r>
            <a:r>
              <a:rPr lang="en-US" sz="1800" dirty="0" smtClean="0">
                <a:solidFill>
                  <a:srgbClr val="00B050"/>
                </a:solidFill>
              </a:rPr>
              <a:t>); Plonsky (2015); Plonsky &amp; Oswald (2014, in press)</a:t>
            </a:r>
            <a:endParaRPr lang="en-US" sz="1800" dirty="0" smtClean="0"/>
          </a:p>
          <a:p>
            <a:r>
              <a:rPr lang="en-US" sz="2100" b="1" dirty="0" smtClean="0"/>
              <a:t> Major </a:t>
            </a:r>
            <a:r>
              <a:rPr lang="en-US" sz="2100" b="1" dirty="0" smtClean="0"/>
              <a:t>steps towards toward transparency, openness, reproducibility, and synthetic-mindedness</a:t>
            </a:r>
            <a:endParaRPr lang="en-US" sz="21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733" y="186267"/>
            <a:ext cx="2273219" cy="289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59841" y="1783359"/>
            <a:ext cx="8879840" cy="4525962"/>
            <a:chOff x="1995880" y="2213334"/>
            <a:chExt cx="7696183" cy="3748559"/>
          </a:xfrm>
        </p:grpSpPr>
        <p:sp>
          <p:nvSpPr>
            <p:cNvPr id="11" name="Freeform 10"/>
            <p:cNvSpPr/>
            <p:nvPr/>
          </p:nvSpPr>
          <p:spPr>
            <a:xfrm>
              <a:off x="2072851" y="2224783"/>
              <a:ext cx="3651379" cy="1141056"/>
            </a:xfrm>
            <a:custGeom>
              <a:avLst/>
              <a:gdLst>
                <a:gd name="connsiteX0" fmla="*/ 0 w 3651379"/>
                <a:gd name="connsiteY0" fmla="*/ 0 h 1141056"/>
                <a:gd name="connsiteX1" fmla="*/ 3651379 w 3651379"/>
                <a:gd name="connsiteY1" fmla="*/ 0 h 1141056"/>
                <a:gd name="connsiteX2" fmla="*/ 3651379 w 3651379"/>
                <a:gd name="connsiteY2" fmla="*/ 1141056 h 1141056"/>
                <a:gd name="connsiteX3" fmla="*/ 0 w 3651379"/>
                <a:gd name="connsiteY3" fmla="*/ 1141056 h 1141056"/>
                <a:gd name="connsiteX4" fmla="*/ 0 w 3651379"/>
                <a:gd name="connsiteY4" fmla="*/ 0 h 114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1379" h="1141056">
                  <a:moveTo>
                    <a:pt x="0" y="0"/>
                  </a:moveTo>
                  <a:lnTo>
                    <a:pt x="3651379" y="0"/>
                  </a:lnTo>
                  <a:lnTo>
                    <a:pt x="3651379" y="1141056"/>
                  </a:lnTo>
                  <a:lnTo>
                    <a:pt x="0" y="11410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2875" tIns="72390" rIns="72390" bIns="7239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900" kern="1200" baseline="0" dirty="0">
                  <a:solidFill>
                    <a:schemeClr val="accent1"/>
                  </a:solidFill>
                  <a:latin typeface="Calibri" pitchFamily="34" charset="0"/>
                </a:rPr>
                <a:t>Materials can be adapted to suit different contexts, learners, languages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98512" y="2216209"/>
              <a:ext cx="643136" cy="885618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10000" r="-1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6038052" y="2227658"/>
              <a:ext cx="3651379" cy="1141056"/>
            </a:xfrm>
            <a:custGeom>
              <a:avLst/>
              <a:gdLst>
                <a:gd name="connsiteX0" fmla="*/ 0 w 3651379"/>
                <a:gd name="connsiteY0" fmla="*/ 0 h 1141056"/>
                <a:gd name="connsiteX1" fmla="*/ 3651379 w 3651379"/>
                <a:gd name="connsiteY1" fmla="*/ 0 h 1141056"/>
                <a:gd name="connsiteX2" fmla="*/ 3651379 w 3651379"/>
                <a:gd name="connsiteY2" fmla="*/ 1141056 h 1141056"/>
                <a:gd name="connsiteX3" fmla="*/ 0 w 3651379"/>
                <a:gd name="connsiteY3" fmla="*/ 1141056 h 1141056"/>
                <a:gd name="connsiteX4" fmla="*/ 0 w 3651379"/>
                <a:gd name="connsiteY4" fmla="*/ 0 h 114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1379" h="1141056">
                  <a:moveTo>
                    <a:pt x="0" y="0"/>
                  </a:moveTo>
                  <a:lnTo>
                    <a:pt x="3651379" y="0"/>
                  </a:lnTo>
                  <a:lnTo>
                    <a:pt x="3651379" y="1141056"/>
                  </a:lnTo>
                  <a:lnTo>
                    <a:pt x="0" y="11410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2875" tIns="72390" rIns="72390" bIns="7239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900" kern="1200" baseline="0" dirty="0">
                  <a:solidFill>
                    <a:schemeClr val="accent5"/>
                  </a:solidFill>
                  <a:latin typeface="Calibri" pitchFamily="34" charset="0"/>
                </a:rPr>
                <a:t>Promotes transparency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51731" y="2213334"/>
              <a:ext cx="667099" cy="897119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10000" r="-1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2107029" y="3520061"/>
              <a:ext cx="3651379" cy="1141056"/>
            </a:xfrm>
            <a:custGeom>
              <a:avLst/>
              <a:gdLst>
                <a:gd name="connsiteX0" fmla="*/ 0 w 3651379"/>
                <a:gd name="connsiteY0" fmla="*/ 0 h 1141056"/>
                <a:gd name="connsiteX1" fmla="*/ 3651379 w 3651379"/>
                <a:gd name="connsiteY1" fmla="*/ 0 h 1141056"/>
                <a:gd name="connsiteX2" fmla="*/ 3651379 w 3651379"/>
                <a:gd name="connsiteY2" fmla="*/ 1141056 h 1141056"/>
                <a:gd name="connsiteX3" fmla="*/ 0 w 3651379"/>
                <a:gd name="connsiteY3" fmla="*/ 1141056 h 1141056"/>
                <a:gd name="connsiteX4" fmla="*/ 0 w 3651379"/>
                <a:gd name="connsiteY4" fmla="*/ 0 h 114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1379" h="1141056">
                  <a:moveTo>
                    <a:pt x="0" y="0"/>
                  </a:moveTo>
                  <a:lnTo>
                    <a:pt x="3651379" y="0"/>
                  </a:lnTo>
                  <a:lnTo>
                    <a:pt x="3651379" y="1141056"/>
                  </a:lnTo>
                  <a:lnTo>
                    <a:pt x="0" y="11410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2875" tIns="72390" rIns="72390" bIns="7239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900" kern="1200" dirty="0">
                  <a:solidFill>
                    <a:schemeClr val="accent4"/>
                  </a:solidFill>
                  <a:latin typeface="Calibri" pitchFamily="34" charset="0"/>
                </a:rPr>
                <a:t>Easier to evaluate quality and reliability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95880" y="3513011"/>
              <a:ext cx="656947" cy="876476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10000" r="-1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6040684" y="3530724"/>
              <a:ext cx="3651379" cy="1141056"/>
            </a:xfrm>
            <a:custGeom>
              <a:avLst/>
              <a:gdLst>
                <a:gd name="connsiteX0" fmla="*/ 0 w 3651379"/>
                <a:gd name="connsiteY0" fmla="*/ 0 h 1141056"/>
                <a:gd name="connsiteX1" fmla="*/ 3651379 w 3651379"/>
                <a:gd name="connsiteY1" fmla="*/ 0 h 1141056"/>
                <a:gd name="connsiteX2" fmla="*/ 3651379 w 3651379"/>
                <a:gd name="connsiteY2" fmla="*/ 1141056 h 1141056"/>
                <a:gd name="connsiteX3" fmla="*/ 0 w 3651379"/>
                <a:gd name="connsiteY3" fmla="*/ 1141056 h 1141056"/>
                <a:gd name="connsiteX4" fmla="*/ 0 w 3651379"/>
                <a:gd name="connsiteY4" fmla="*/ 0 h 114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1379" h="1141056">
                  <a:moveTo>
                    <a:pt x="0" y="0"/>
                  </a:moveTo>
                  <a:lnTo>
                    <a:pt x="3651379" y="0"/>
                  </a:lnTo>
                  <a:lnTo>
                    <a:pt x="3651379" y="1141056"/>
                  </a:lnTo>
                  <a:lnTo>
                    <a:pt x="0" y="11410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2875" tIns="72390" rIns="72390" bIns="72390" numCol="1" spcCol="1270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900" kern="1200" dirty="0">
                  <a:solidFill>
                    <a:schemeClr val="accent3"/>
                  </a:solidFill>
                  <a:latin typeface="Calibri" pitchFamily="34" charset="0"/>
                </a:rPr>
                <a:t>Quality assurance: only peer-reviewed publications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900" kern="12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56004" y="3499302"/>
              <a:ext cx="663816" cy="931313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10000" r="-1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3602883" y="4820837"/>
              <a:ext cx="4482177" cy="1141056"/>
            </a:xfrm>
            <a:custGeom>
              <a:avLst/>
              <a:gdLst>
                <a:gd name="connsiteX0" fmla="*/ 0 w 4482177"/>
                <a:gd name="connsiteY0" fmla="*/ 0 h 1141056"/>
                <a:gd name="connsiteX1" fmla="*/ 4482177 w 4482177"/>
                <a:gd name="connsiteY1" fmla="*/ 0 h 1141056"/>
                <a:gd name="connsiteX2" fmla="*/ 4482177 w 4482177"/>
                <a:gd name="connsiteY2" fmla="*/ 1141056 h 1141056"/>
                <a:gd name="connsiteX3" fmla="*/ 0 w 4482177"/>
                <a:gd name="connsiteY3" fmla="*/ 1141056 h 1141056"/>
                <a:gd name="connsiteX4" fmla="*/ 0 w 4482177"/>
                <a:gd name="connsiteY4" fmla="*/ 0 h 114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2177" h="1141056">
                  <a:moveTo>
                    <a:pt x="0" y="0"/>
                  </a:moveTo>
                  <a:lnTo>
                    <a:pt x="4482177" y="0"/>
                  </a:lnTo>
                  <a:lnTo>
                    <a:pt x="4482177" y="1141056"/>
                  </a:lnTo>
                  <a:lnTo>
                    <a:pt x="0" y="11410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2875" tIns="72390" rIns="72390" bIns="7239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900" kern="1200" dirty="0">
                  <a:solidFill>
                    <a:schemeClr val="tx2"/>
                  </a:solidFill>
                  <a:latin typeface="Calibri" pitchFamily="34" charset="0"/>
                </a:rPr>
                <a:t>Stimulates &amp; facilitates replication</a:t>
              </a:r>
              <a:endParaRPr lang="en-GB" sz="1900" kern="1200" dirty="0">
                <a:solidFill>
                  <a:schemeClr val="accent3"/>
                </a:solidFill>
                <a:latin typeface="Calibr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574785" y="4808478"/>
              <a:ext cx="639326" cy="905410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10000" r="-1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776288"/>
          </a:xfrm>
        </p:spPr>
        <p:txBody>
          <a:bodyPr/>
          <a:lstStyle/>
          <a:p>
            <a:r>
              <a:rPr lang="en-US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Rationale behind IRIS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03512" y="1783358"/>
            <a:ext cx="8784976" cy="4525963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36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자유형 6"/>
          <p:cNvSpPr/>
          <p:nvPr/>
        </p:nvSpPr>
        <p:spPr>
          <a:xfrm>
            <a:off x="3575720" y="2420888"/>
            <a:ext cx="6336704" cy="792088"/>
          </a:xfrm>
          <a:custGeom>
            <a:avLst/>
            <a:gdLst>
              <a:gd name="connsiteX0" fmla="*/ 0 w 3281323"/>
              <a:gd name="connsiteY0" fmla="*/ 0 h 678894"/>
              <a:gd name="connsiteX1" fmla="*/ 3281323 w 3281323"/>
              <a:gd name="connsiteY1" fmla="*/ 0 h 678894"/>
              <a:gd name="connsiteX2" fmla="*/ 3281323 w 3281323"/>
              <a:gd name="connsiteY2" fmla="*/ 678894 h 678894"/>
              <a:gd name="connsiteX3" fmla="*/ 0 w 3281323"/>
              <a:gd name="connsiteY3" fmla="*/ 678894 h 678894"/>
              <a:gd name="connsiteX4" fmla="*/ 0 w 3281323"/>
              <a:gd name="connsiteY4" fmla="*/ 0 h 678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1323" h="678894">
                <a:moveTo>
                  <a:pt x="0" y="0"/>
                </a:moveTo>
                <a:lnTo>
                  <a:pt x="3281323" y="0"/>
                </a:lnTo>
                <a:lnTo>
                  <a:pt x="3281323" y="678894"/>
                </a:lnTo>
                <a:lnTo>
                  <a:pt x="0" y="6788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0" rIns="0" bIns="-1" numCol="1" spcCol="1270" anchor="b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</a:pPr>
            <a:endParaRPr lang="en-US" sz="25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자유형 20"/>
          <p:cNvSpPr/>
          <p:nvPr/>
        </p:nvSpPr>
        <p:spPr>
          <a:xfrm>
            <a:off x="3575720" y="4509120"/>
            <a:ext cx="6120680" cy="834968"/>
          </a:xfrm>
          <a:custGeom>
            <a:avLst/>
            <a:gdLst>
              <a:gd name="connsiteX0" fmla="*/ 0 w 3281323"/>
              <a:gd name="connsiteY0" fmla="*/ 0 h 678894"/>
              <a:gd name="connsiteX1" fmla="*/ 3281323 w 3281323"/>
              <a:gd name="connsiteY1" fmla="*/ 0 h 678894"/>
              <a:gd name="connsiteX2" fmla="*/ 3281323 w 3281323"/>
              <a:gd name="connsiteY2" fmla="*/ 678894 h 678894"/>
              <a:gd name="connsiteX3" fmla="*/ 0 w 3281323"/>
              <a:gd name="connsiteY3" fmla="*/ 678894 h 678894"/>
              <a:gd name="connsiteX4" fmla="*/ 0 w 3281323"/>
              <a:gd name="connsiteY4" fmla="*/ 0 h 678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1323" h="678894">
                <a:moveTo>
                  <a:pt x="0" y="0"/>
                </a:moveTo>
                <a:lnTo>
                  <a:pt x="3281323" y="0"/>
                </a:lnTo>
                <a:lnTo>
                  <a:pt x="3281323" y="678894"/>
                </a:lnTo>
                <a:lnTo>
                  <a:pt x="0" y="6788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0" rIns="0" bIns="-1" numCol="1" spcCol="1270" anchor="t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Shape 51"/>
          <p:cNvPicPr preferRelativeResize="0"/>
          <p:nvPr/>
        </p:nvPicPr>
        <p:blipFill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8067040" cy="5830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348650" y="1783358"/>
            <a:ext cx="4212954" cy="1391520"/>
          </a:xfrm>
          <a:prstGeom prst="rect">
            <a:avLst/>
          </a:prstGeom>
          <a:solidFill>
            <a:schemeClr val="accent4">
              <a:lumMod val="60000"/>
              <a:lumOff val="40000"/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13089" y="1813732"/>
            <a:ext cx="4212954" cy="1379540"/>
          </a:xfrm>
          <a:prstGeom prst="rect">
            <a:avLst/>
          </a:prstGeom>
          <a:solidFill>
            <a:schemeClr val="accent4">
              <a:lumMod val="60000"/>
              <a:lumOff val="40000"/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388084" y="3367723"/>
            <a:ext cx="4212954" cy="1391520"/>
          </a:xfrm>
          <a:prstGeom prst="rect">
            <a:avLst/>
          </a:prstGeom>
          <a:solidFill>
            <a:schemeClr val="accent4">
              <a:lumMod val="60000"/>
              <a:lumOff val="40000"/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913089" y="3376603"/>
            <a:ext cx="4212954" cy="1391520"/>
          </a:xfrm>
          <a:prstGeom prst="rect">
            <a:avLst/>
          </a:prstGeom>
          <a:solidFill>
            <a:schemeClr val="accent4">
              <a:lumMod val="60000"/>
              <a:lumOff val="40000"/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188607" y="4931149"/>
            <a:ext cx="5114035" cy="1391520"/>
          </a:xfrm>
          <a:prstGeom prst="rect">
            <a:avLst/>
          </a:prstGeom>
          <a:solidFill>
            <a:schemeClr val="accent4">
              <a:lumMod val="60000"/>
              <a:lumOff val="40000"/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8067039" y="-2654"/>
            <a:ext cx="4032195" cy="730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IRIS</a:t>
            </a: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Marsden</a:t>
            </a: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, Mackey</a:t>
            </a:r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, &amp; Plonsky (2016)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88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042522"/>
            <a:ext cx="10515600" cy="6033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Content-1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1" y="1770322"/>
            <a:ext cx="10515600" cy="5182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Spanning the entirety </a:t>
            </a:r>
            <a:r>
              <a:rPr lang="en-US" dirty="0">
                <a:latin typeface="Calibri" pitchFamily="34" charset="0"/>
                <a:cs typeface="Calibri" pitchFamily="34" charset="0"/>
              </a:rPr>
              <a:t>of L2 research…</a:t>
            </a:r>
          </a:p>
        </p:txBody>
      </p:sp>
      <p:sp>
        <p:nvSpPr>
          <p:cNvPr id="8" name="자유형 7"/>
          <p:cNvSpPr/>
          <p:nvPr/>
        </p:nvSpPr>
        <p:spPr>
          <a:xfrm>
            <a:off x="2761692" y="4325982"/>
            <a:ext cx="1656185" cy="1911330"/>
          </a:xfrm>
          <a:custGeom>
            <a:avLst/>
            <a:gdLst>
              <a:gd name="connsiteX0" fmla="*/ 0 w 855915"/>
              <a:gd name="connsiteY0" fmla="*/ 372323 h 744646"/>
              <a:gd name="connsiteX1" fmla="*/ 186162 w 855915"/>
              <a:gd name="connsiteY1" fmla="*/ 0 h 744646"/>
              <a:gd name="connsiteX2" fmla="*/ 669754 w 855915"/>
              <a:gd name="connsiteY2" fmla="*/ 0 h 744646"/>
              <a:gd name="connsiteX3" fmla="*/ 855915 w 855915"/>
              <a:gd name="connsiteY3" fmla="*/ 372323 h 744646"/>
              <a:gd name="connsiteX4" fmla="*/ 669754 w 855915"/>
              <a:gd name="connsiteY4" fmla="*/ 744646 h 744646"/>
              <a:gd name="connsiteX5" fmla="*/ 186162 w 855915"/>
              <a:gd name="connsiteY5" fmla="*/ 744646 h 744646"/>
              <a:gd name="connsiteX6" fmla="*/ 0 w 855915"/>
              <a:gd name="connsiteY6" fmla="*/ 372323 h 74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915" h="744646">
                <a:moveTo>
                  <a:pt x="427957" y="0"/>
                </a:moveTo>
                <a:lnTo>
                  <a:pt x="855914" y="161961"/>
                </a:lnTo>
                <a:lnTo>
                  <a:pt x="855914" y="582686"/>
                </a:lnTo>
                <a:lnTo>
                  <a:pt x="427958" y="744646"/>
                </a:lnTo>
                <a:lnTo>
                  <a:pt x="1" y="582686"/>
                </a:lnTo>
                <a:lnTo>
                  <a:pt x="1" y="161961"/>
                </a:lnTo>
                <a:lnTo>
                  <a:pt x="427957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6521" tIns="163861" rIns="146522" bIns="16386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L2 perception &amp; processing</a:t>
            </a:r>
          </a:p>
        </p:txBody>
      </p:sp>
      <p:sp>
        <p:nvSpPr>
          <p:cNvPr id="11" name="자유형 10"/>
          <p:cNvSpPr/>
          <p:nvPr/>
        </p:nvSpPr>
        <p:spPr>
          <a:xfrm>
            <a:off x="1703513" y="2780928"/>
            <a:ext cx="1872209" cy="1911330"/>
          </a:xfrm>
          <a:custGeom>
            <a:avLst/>
            <a:gdLst>
              <a:gd name="connsiteX0" fmla="*/ 0 w 855915"/>
              <a:gd name="connsiteY0" fmla="*/ 372323 h 744646"/>
              <a:gd name="connsiteX1" fmla="*/ 186162 w 855915"/>
              <a:gd name="connsiteY1" fmla="*/ 0 h 744646"/>
              <a:gd name="connsiteX2" fmla="*/ 669754 w 855915"/>
              <a:gd name="connsiteY2" fmla="*/ 0 h 744646"/>
              <a:gd name="connsiteX3" fmla="*/ 855915 w 855915"/>
              <a:gd name="connsiteY3" fmla="*/ 372323 h 744646"/>
              <a:gd name="connsiteX4" fmla="*/ 669754 w 855915"/>
              <a:gd name="connsiteY4" fmla="*/ 744646 h 744646"/>
              <a:gd name="connsiteX5" fmla="*/ 186162 w 855915"/>
              <a:gd name="connsiteY5" fmla="*/ 744646 h 744646"/>
              <a:gd name="connsiteX6" fmla="*/ 0 w 855915"/>
              <a:gd name="connsiteY6" fmla="*/ 372323 h 74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915" h="744646">
                <a:moveTo>
                  <a:pt x="427957" y="0"/>
                </a:moveTo>
                <a:lnTo>
                  <a:pt x="855914" y="161961"/>
                </a:lnTo>
                <a:lnTo>
                  <a:pt x="855914" y="582686"/>
                </a:lnTo>
                <a:lnTo>
                  <a:pt x="427958" y="744646"/>
                </a:lnTo>
                <a:lnTo>
                  <a:pt x="1" y="582686"/>
                </a:lnTo>
                <a:lnTo>
                  <a:pt x="1" y="161961"/>
                </a:lnTo>
                <a:lnTo>
                  <a:pt x="427957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6521" tIns="163861" rIns="146522" bIns="16386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Motivation, identity,  &amp; strategies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455452" y="1475774"/>
            <a:ext cx="2055951" cy="11467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자유형 13"/>
          <p:cNvSpPr/>
          <p:nvPr/>
        </p:nvSpPr>
        <p:spPr>
          <a:xfrm>
            <a:off x="7104112" y="2755767"/>
            <a:ext cx="1656185" cy="1911330"/>
          </a:xfrm>
          <a:custGeom>
            <a:avLst/>
            <a:gdLst>
              <a:gd name="connsiteX0" fmla="*/ 0 w 855915"/>
              <a:gd name="connsiteY0" fmla="*/ 372323 h 744646"/>
              <a:gd name="connsiteX1" fmla="*/ 186162 w 855915"/>
              <a:gd name="connsiteY1" fmla="*/ 0 h 744646"/>
              <a:gd name="connsiteX2" fmla="*/ 669754 w 855915"/>
              <a:gd name="connsiteY2" fmla="*/ 0 h 744646"/>
              <a:gd name="connsiteX3" fmla="*/ 855915 w 855915"/>
              <a:gd name="connsiteY3" fmla="*/ 372323 h 744646"/>
              <a:gd name="connsiteX4" fmla="*/ 669754 w 855915"/>
              <a:gd name="connsiteY4" fmla="*/ 744646 h 744646"/>
              <a:gd name="connsiteX5" fmla="*/ 186162 w 855915"/>
              <a:gd name="connsiteY5" fmla="*/ 744646 h 744646"/>
              <a:gd name="connsiteX6" fmla="*/ 0 w 855915"/>
              <a:gd name="connsiteY6" fmla="*/ 372323 h 74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915" h="744646">
                <a:moveTo>
                  <a:pt x="427957" y="0"/>
                </a:moveTo>
                <a:lnTo>
                  <a:pt x="855914" y="161961"/>
                </a:lnTo>
                <a:lnTo>
                  <a:pt x="855914" y="582686"/>
                </a:lnTo>
                <a:lnTo>
                  <a:pt x="427958" y="744646"/>
                </a:lnTo>
                <a:lnTo>
                  <a:pt x="1" y="582686"/>
                </a:lnTo>
                <a:lnTo>
                  <a:pt x="1" y="161961"/>
                </a:lnTo>
                <a:lnTo>
                  <a:pt x="427957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6521" tIns="163861" rIns="146522" bIns="16386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…in diverse contexts</a:t>
            </a:r>
          </a:p>
        </p:txBody>
      </p:sp>
      <p:sp>
        <p:nvSpPr>
          <p:cNvPr id="15" name="자유형 14"/>
          <p:cNvSpPr/>
          <p:nvPr/>
        </p:nvSpPr>
        <p:spPr>
          <a:xfrm>
            <a:off x="8832305" y="3135800"/>
            <a:ext cx="2124483" cy="1146797"/>
          </a:xfrm>
          <a:custGeom>
            <a:avLst/>
            <a:gdLst>
              <a:gd name="connsiteX0" fmla="*/ 0 w 955201"/>
              <a:gd name="connsiteY0" fmla="*/ 0 h 513549"/>
              <a:gd name="connsiteX1" fmla="*/ 955201 w 955201"/>
              <a:gd name="connsiteY1" fmla="*/ 0 h 513549"/>
              <a:gd name="connsiteX2" fmla="*/ 955201 w 955201"/>
              <a:gd name="connsiteY2" fmla="*/ 513549 h 513549"/>
              <a:gd name="connsiteX3" fmla="*/ 0 w 955201"/>
              <a:gd name="connsiteY3" fmla="*/ 513549 h 513549"/>
              <a:gd name="connsiteX4" fmla="*/ 0 w 955201"/>
              <a:gd name="connsiteY4" fmla="*/ 0 h 51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201" h="513549">
                <a:moveTo>
                  <a:pt x="0" y="0"/>
                </a:moveTo>
                <a:lnTo>
                  <a:pt x="955201" y="0"/>
                </a:lnTo>
                <a:lnTo>
                  <a:pt x="955201" y="513549"/>
                </a:lnTo>
                <a:lnTo>
                  <a:pt x="0" y="5135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defTabSz="311150">
              <a:lnSpc>
                <a:spcPct val="90000"/>
              </a:lnSpc>
              <a:spcBef>
                <a:spcPct val="0"/>
              </a:spcBef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자유형 16"/>
          <p:cNvSpPr/>
          <p:nvPr/>
        </p:nvSpPr>
        <p:spPr>
          <a:xfrm>
            <a:off x="3647728" y="2770428"/>
            <a:ext cx="1656185" cy="1911330"/>
          </a:xfrm>
          <a:custGeom>
            <a:avLst/>
            <a:gdLst>
              <a:gd name="connsiteX0" fmla="*/ 0 w 855915"/>
              <a:gd name="connsiteY0" fmla="*/ 372323 h 744646"/>
              <a:gd name="connsiteX1" fmla="*/ 186162 w 855915"/>
              <a:gd name="connsiteY1" fmla="*/ 0 h 744646"/>
              <a:gd name="connsiteX2" fmla="*/ 669754 w 855915"/>
              <a:gd name="connsiteY2" fmla="*/ 0 h 744646"/>
              <a:gd name="connsiteX3" fmla="*/ 855915 w 855915"/>
              <a:gd name="connsiteY3" fmla="*/ 372323 h 744646"/>
              <a:gd name="connsiteX4" fmla="*/ 669754 w 855915"/>
              <a:gd name="connsiteY4" fmla="*/ 744646 h 744646"/>
              <a:gd name="connsiteX5" fmla="*/ 186162 w 855915"/>
              <a:gd name="connsiteY5" fmla="*/ 744646 h 744646"/>
              <a:gd name="connsiteX6" fmla="*/ 0 w 855915"/>
              <a:gd name="connsiteY6" fmla="*/ 372323 h 74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915" h="744646">
                <a:moveTo>
                  <a:pt x="427957" y="0"/>
                </a:moveTo>
                <a:lnTo>
                  <a:pt x="855914" y="161961"/>
                </a:lnTo>
                <a:lnTo>
                  <a:pt x="855914" y="582686"/>
                </a:lnTo>
                <a:lnTo>
                  <a:pt x="427958" y="744646"/>
                </a:lnTo>
                <a:lnTo>
                  <a:pt x="1" y="582686"/>
                </a:lnTo>
                <a:lnTo>
                  <a:pt x="1" y="161961"/>
                </a:lnTo>
                <a:lnTo>
                  <a:pt x="427957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6521" tIns="163861" rIns="146522" bIns="16386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Language learning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7293515" y="4076825"/>
            <a:ext cx="2124483" cy="11467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자유형 22"/>
          <p:cNvSpPr/>
          <p:nvPr/>
        </p:nvSpPr>
        <p:spPr>
          <a:xfrm>
            <a:off x="6240017" y="4282596"/>
            <a:ext cx="1656185" cy="1911330"/>
          </a:xfrm>
          <a:custGeom>
            <a:avLst/>
            <a:gdLst>
              <a:gd name="connsiteX0" fmla="*/ 0 w 855915"/>
              <a:gd name="connsiteY0" fmla="*/ 372323 h 744646"/>
              <a:gd name="connsiteX1" fmla="*/ 186162 w 855915"/>
              <a:gd name="connsiteY1" fmla="*/ 0 h 744646"/>
              <a:gd name="connsiteX2" fmla="*/ 669754 w 855915"/>
              <a:gd name="connsiteY2" fmla="*/ 0 h 744646"/>
              <a:gd name="connsiteX3" fmla="*/ 855915 w 855915"/>
              <a:gd name="connsiteY3" fmla="*/ 372323 h 744646"/>
              <a:gd name="connsiteX4" fmla="*/ 669754 w 855915"/>
              <a:gd name="connsiteY4" fmla="*/ 744646 h 744646"/>
              <a:gd name="connsiteX5" fmla="*/ 186162 w 855915"/>
              <a:gd name="connsiteY5" fmla="*/ 744646 h 744646"/>
              <a:gd name="connsiteX6" fmla="*/ 0 w 855915"/>
              <a:gd name="connsiteY6" fmla="*/ 372323 h 74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915" h="744646">
                <a:moveTo>
                  <a:pt x="427957" y="0"/>
                </a:moveTo>
                <a:lnTo>
                  <a:pt x="855914" y="161961"/>
                </a:lnTo>
                <a:lnTo>
                  <a:pt x="855914" y="582686"/>
                </a:lnTo>
                <a:lnTo>
                  <a:pt x="427958" y="744646"/>
                </a:lnTo>
                <a:lnTo>
                  <a:pt x="1" y="582686"/>
                </a:lnTo>
                <a:lnTo>
                  <a:pt x="1" y="161961"/>
                </a:lnTo>
                <a:lnTo>
                  <a:pt x="427957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6521" tIns="163861" rIns="146522" bIns="163860" numCol="1" spcCol="1270" anchor="ctr" anchorCtr="0">
            <a:noAutofit/>
          </a:bodyPr>
          <a:lstStyle/>
          <a:p>
            <a:pPr defTabSz="311150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Phonology</a:t>
            </a:r>
          </a:p>
          <a:p>
            <a:pPr defTabSz="311150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Grammar</a:t>
            </a:r>
          </a:p>
          <a:p>
            <a:pPr defTabSz="311150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Vocabulary</a:t>
            </a:r>
          </a:p>
          <a:p>
            <a:pPr defTabSz="311150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Pragmatics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5167420" y="4803326"/>
            <a:ext cx="2055951" cy="11467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자유형 24"/>
          <p:cNvSpPr/>
          <p:nvPr/>
        </p:nvSpPr>
        <p:spPr>
          <a:xfrm>
            <a:off x="7945390" y="4282596"/>
            <a:ext cx="1656185" cy="1911330"/>
          </a:xfrm>
          <a:custGeom>
            <a:avLst/>
            <a:gdLst>
              <a:gd name="connsiteX0" fmla="*/ 0 w 855915"/>
              <a:gd name="connsiteY0" fmla="*/ 372323 h 744646"/>
              <a:gd name="connsiteX1" fmla="*/ 186162 w 855915"/>
              <a:gd name="connsiteY1" fmla="*/ 0 h 744646"/>
              <a:gd name="connsiteX2" fmla="*/ 669754 w 855915"/>
              <a:gd name="connsiteY2" fmla="*/ 0 h 744646"/>
              <a:gd name="connsiteX3" fmla="*/ 855915 w 855915"/>
              <a:gd name="connsiteY3" fmla="*/ 372323 h 744646"/>
              <a:gd name="connsiteX4" fmla="*/ 669754 w 855915"/>
              <a:gd name="connsiteY4" fmla="*/ 744646 h 744646"/>
              <a:gd name="connsiteX5" fmla="*/ 186162 w 855915"/>
              <a:gd name="connsiteY5" fmla="*/ 744646 h 744646"/>
              <a:gd name="connsiteX6" fmla="*/ 0 w 855915"/>
              <a:gd name="connsiteY6" fmla="*/ 372323 h 74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915" h="744646">
                <a:moveTo>
                  <a:pt x="427957" y="0"/>
                </a:moveTo>
                <a:lnTo>
                  <a:pt x="855914" y="161961"/>
                </a:lnTo>
                <a:lnTo>
                  <a:pt x="855914" y="582686"/>
                </a:lnTo>
                <a:lnTo>
                  <a:pt x="427958" y="744646"/>
                </a:lnTo>
                <a:lnTo>
                  <a:pt x="1" y="582686"/>
                </a:lnTo>
                <a:lnTo>
                  <a:pt x="1" y="161961"/>
                </a:lnTo>
                <a:lnTo>
                  <a:pt x="427957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6041" tIns="133381" rIns="116042" bIns="133380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Language teaching, &amp; policy</a:t>
            </a:r>
          </a:p>
        </p:txBody>
      </p:sp>
      <p:sp>
        <p:nvSpPr>
          <p:cNvPr id="26" name="자유형 25"/>
          <p:cNvSpPr/>
          <p:nvPr/>
        </p:nvSpPr>
        <p:spPr>
          <a:xfrm>
            <a:off x="4489582" y="4282390"/>
            <a:ext cx="1705813" cy="1911536"/>
          </a:xfrm>
          <a:custGeom>
            <a:avLst/>
            <a:gdLst>
              <a:gd name="connsiteX0" fmla="*/ 0 w 855915"/>
              <a:gd name="connsiteY0" fmla="*/ 372323 h 744646"/>
              <a:gd name="connsiteX1" fmla="*/ 186162 w 855915"/>
              <a:gd name="connsiteY1" fmla="*/ 0 h 744646"/>
              <a:gd name="connsiteX2" fmla="*/ 669754 w 855915"/>
              <a:gd name="connsiteY2" fmla="*/ 0 h 744646"/>
              <a:gd name="connsiteX3" fmla="*/ 855915 w 855915"/>
              <a:gd name="connsiteY3" fmla="*/ 372323 h 744646"/>
              <a:gd name="connsiteX4" fmla="*/ 669754 w 855915"/>
              <a:gd name="connsiteY4" fmla="*/ 744646 h 744646"/>
              <a:gd name="connsiteX5" fmla="*/ 186162 w 855915"/>
              <a:gd name="connsiteY5" fmla="*/ 744646 h 744646"/>
              <a:gd name="connsiteX6" fmla="*/ 0 w 855915"/>
              <a:gd name="connsiteY6" fmla="*/ 372323 h 74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915" h="744646">
                <a:moveTo>
                  <a:pt x="427957" y="0"/>
                </a:moveTo>
                <a:lnTo>
                  <a:pt x="855914" y="161961"/>
                </a:lnTo>
                <a:lnTo>
                  <a:pt x="855914" y="582686"/>
                </a:lnTo>
                <a:lnTo>
                  <a:pt x="427958" y="744646"/>
                </a:lnTo>
                <a:lnTo>
                  <a:pt x="1" y="582686"/>
                </a:lnTo>
                <a:lnTo>
                  <a:pt x="1" y="161961"/>
                </a:lnTo>
                <a:lnTo>
                  <a:pt x="427957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6521" tIns="163861" rIns="146522" bIns="16386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Bilingualism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7293515" y="5108279"/>
            <a:ext cx="2124483" cy="11467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 3"/>
          <p:cNvGrpSpPr/>
          <p:nvPr/>
        </p:nvGrpSpPr>
        <p:grpSpPr>
          <a:xfrm>
            <a:off x="5367302" y="2745725"/>
            <a:ext cx="1656185" cy="1911330"/>
            <a:chOff x="5367302" y="2745725"/>
            <a:chExt cx="1656185" cy="1911330"/>
          </a:xfrm>
        </p:grpSpPr>
        <p:sp>
          <p:nvSpPr>
            <p:cNvPr id="16" name="자유형 15"/>
            <p:cNvSpPr/>
            <p:nvPr/>
          </p:nvSpPr>
          <p:spPr>
            <a:xfrm>
              <a:off x="5367302" y="2745725"/>
              <a:ext cx="1656185" cy="1911330"/>
            </a:xfrm>
            <a:custGeom>
              <a:avLst/>
              <a:gdLst>
                <a:gd name="connsiteX0" fmla="*/ 0 w 855915"/>
                <a:gd name="connsiteY0" fmla="*/ 372323 h 744646"/>
                <a:gd name="connsiteX1" fmla="*/ 186162 w 855915"/>
                <a:gd name="connsiteY1" fmla="*/ 0 h 744646"/>
                <a:gd name="connsiteX2" fmla="*/ 669754 w 855915"/>
                <a:gd name="connsiteY2" fmla="*/ 0 h 744646"/>
                <a:gd name="connsiteX3" fmla="*/ 855915 w 855915"/>
                <a:gd name="connsiteY3" fmla="*/ 372323 h 744646"/>
                <a:gd name="connsiteX4" fmla="*/ 669754 w 855915"/>
                <a:gd name="connsiteY4" fmla="*/ 744646 h 744646"/>
                <a:gd name="connsiteX5" fmla="*/ 186162 w 855915"/>
                <a:gd name="connsiteY5" fmla="*/ 744646 h 744646"/>
                <a:gd name="connsiteX6" fmla="*/ 0 w 855915"/>
                <a:gd name="connsiteY6" fmla="*/ 372323 h 744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5915" h="744646">
                  <a:moveTo>
                    <a:pt x="427957" y="0"/>
                  </a:moveTo>
                  <a:lnTo>
                    <a:pt x="855914" y="161961"/>
                  </a:lnTo>
                  <a:lnTo>
                    <a:pt x="855914" y="582686"/>
                  </a:lnTo>
                  <a:lnTo>
                    <a:pt x="427958" y="744646"/>
                  </a:lnTo>
                  <a:lnTo>
                    <a:pt x="1" y="582686"/>
                  </a:lnTo>
                  <a:lnTo>
                    <a:pt x="1" y="161961"/>
                  </a:lnTo>
                  <a:lnTo>
                    <a:pt x="427957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16041" tIns="133381" rIns="116042" bIns="13338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600"/>
            </a:p>
          </p:txBody>
        </p:sp>
        <p:sp>
          <p:nvSpPr>
            <p:cNvPr id="29" name="자유형 28"/>
            <p:cNvSpPr/>
            <p:nvPr/>
          </p:nvSpPr>
          <p:spPr>
            <a:xfrm>
              <a:off x="5455451" y="3127992"/>
              <a:ext cx="1512168" cy="1146797"/>
            </a:xfrm>
            <a:custGeom>
              <a:avLst/>
              <a:gdLst>
                <a:gd name="connsiteX0" fmla="*/ 0 w 955201"/>
                <a:gd name="connsiteY0" fmla="*/ 0 h 513549"/>
                <a:gd name="connsiteX1" fmla="*/ 955201 w 955201"/>
                <a:gd name="connsiteY1" fmla="*/ 0 h 513549"/>
                <a:gd name="connsiteX2" fmla="*/ 955201 w 955201"/>
                <a:gd name="connsiteY2" fmla="*/ 513549 h 513549"/>
                <a:gd name="connsiteX3" fmla="*/ 0 w 955201"/>
                <a:gd name="connsiteY3" fmla="*/ 513549 h 513549"/>
                <a:gd name="connsiteX4" fmla="*/ 0 w 955201"/>
                <a:gd name="connsiteY4" fmla="*/ 0 h 5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201" h="513549">
                  <a:moveTo>
                    <a:pt x="0" y="0"/>
                  </a:moveTo>
                  <a:lnTo>
                    <a:pt x="955201" y="0"/>
                  </a:lnTo>
                  <a:lnTo>
                    <a:pt x="955201" y="513549"/>
                  </a:lnTo>
                  <a:lnTo>
                    <a:pt x="0" y="5135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algn="ctr" defTabSz="311150">
                <a:lnSpc>
                  <a:spcPct val="90000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… with diverse research aims</a:t>
              </a:r>
            </a:p>
          </p:txBody>
        </p:sp>
      </p:grpSp>
      <p:sp>
        <p:nvSpPr>
          <p:cNvPr id="18" name="자유형 24"/>
          <p:cNvSpPr/>
          <p:nvPr/>
        </p:nvSpPr>
        <p:spPr>
          <a:xfrm>
            <a:off x="8832305" y="2708920"/>
            <a:ext cx="1656185" cy="1911330"/>
          </a:xfrm>
          <a:custGeom>
            <a:avLst/>
            <a:gdLst>
              <a:gd name="connsiteX0" fmla="*/ 0 w 855915"/>
              <a:gd name="connsiteY0" fmla="*/ 372323 h 744646"/>
              <a:gd name="connsiteX1" fmla="*/ 186162 w 855915"/>
              <a:gd name="connsiteY1" fmla="*/ 0 h 744646"/>
              <a:gd name="connsiteX2" fmla="*/ 669754 w 855915"/>
              <a:gd name="connsiteY2" fmla="*/ 0 h 744646"/>
              <a:gd name="connsiteX3" fmla="*/ 855915 w 855915"/>
              <a:gd name="connsiteY3" fmla="*/ 372323 h 744646"/>
              <a:gd name="connsiteX4" fmla="*/ 669754 w 855915"/>
              <a:gd name="connsiteY4" fmla="*/ 744646 h 744646"/>
              <a:gd name="connsiteX5" fmla="*/ 186162 w 855915"/>
              <a:gd name="connsiteY5" fmla="*/ 744646 h 744646"/>
              <a:gd name="connsiteX6" fmla="*/ 0 w 855915"/>
              <a:gd name="connsiteY6" fmla="*/ 372323 h 74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915" h="744646">
                <a:moveTo>
                  <a:pt x="427957" y="0"/>
                </a:moveTo>
                <a:lnTo>
                  <a:pt x="855914" y="161961"/>
                </a:lnTo>
                <a:lnTo>
                  <a:pt x="855914" y="582686"/>
                </a:lnTo>
                <a:lnTo>
                  <a:pt x="427958" y="744646"/>
                </a:lnTo>
                <a:lnTo>
                  <a:pt x="1" y="582686"/>
                </a:lnTo>
                <a:lnTo>
                  <a:pt x="1" y="161961"/>
                </a:lnTo>
                <a:lnTo>
                  <a:pt x="427957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6041" tIns="133381" rIns="116042" bIns="133380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…with diverse types of data</a:t>
            </a:r>
          </a:p>
        </p:txBody>
      </p:sp>
      <p:pic>
        <p:nvPicPr>
          <p:cNvPr id="20" name="Shape 51"/>
          <p:cNvPicPr preferRelativeResize="0"/>
          <p:nvPr/>
        </p:nvPicPr>
        <p:blipFill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1"/>
            <a:ext cx="7945390" cy="81328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8067039" y="-2654"/>
            <a:ext cx="4032195" cy="730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IRIS</a:t>
            </a: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Marsden</a:t>
            </a: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, Mackey</a:t>
            </a:r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, &amp; Plonsky (2016)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1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7" grpId="0" animBg="1"/>
      <p:bldP spid="23" grpId="0" animBg="1"/>
      <p:bldP spid="25" grpId="0" animBg="1"/>
      <p:bldP spid="26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4049"/>
            <a:ext cx="10927080" cy="4864340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GB" dirty="0" smtClean="0"/>
              <a:t> 2,320 </a:t>
            </a:r>
            <a:r>
              <a:rPr lang="en-GB" dirty="0"/>
              <a:t>files </a:t>
            </a:r>
            <a:r>
              <a:rPr lang="en-GB" dirty="0" smtClean="0">
                <a:sym typeface="Wingdings"/>
              </a:rPr>
              <a:t></a:t>
            </a:r>
            <a:r>
              <a:rPr lang="en-GB" dirty="0" smtClean="0"/>
              <a:t> </a:t>
            </a:r>
            <a:r>
              <a:rPr lang="en-GB" b="1" dirty="0"/>
              <a:t>over </a:t>
            </a:r>
            <a:r>
              <a:rPr lang="en-GB" b="1" dirty="0" smtClean="0"/>
              <a:t>1,100 </a:t>
            </a:r>
            <a:r>
              <a:rPr lang="en-GB" b="1" dirty="0"/>
              <a:t>data collection instruments </a:t>
            </a:r>
          </a:p>
          <a:p>
            <a:pPr lvl="1" fontAlgn="base"/>
            <a:r>
              <a:rPr lang="en-GB" dirty="0" smtClean="0"/>
              <a:t> New </a:t>
            </a:r>
            <a:r>
              <a:rPr lang="en-GB" dirty="0"/>
              <a:t>materials contributed almost daily</a:t>
            </a:r>
          </a:p>
          <a:p>
            <a:pPr fontAlgn="base"/>
            <a:r>
              <a:rPr lang="en-GB" dirty="0" smtClean="0"/>
              <a:t> From 1,229 researchers</a:t>
            </a:r>
          </a:p>
          <a:p>
            <a:pPr fontAlgn="base"/>
            <a:r>
              <a:rPr lang="en-GB" dirty="0"/>
              <a:t> </a:t>
            </a:r>
            <a:r>
              <a:rPr lang="en-GB" dirty="0" smtClean="0"/>
              <a:t>Searchable </a:t>
            </a:r>
            <a:r>
              <a:rPr lang="en-GB" dirty="0"/>
              <a:t>across 330+ parameters, 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en-GB" dirty="0"/>
              <a:t>research area 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en-GB" dirty="0"/>
              <a:t>type of instrument 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en-GB" dirty="0"/>
              <a:t>language feature 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en-GB" dirty="0"/>
              <a:t>L1, L2 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en-GB" dirty="0"/>
              <a:t>participant characteristics: age, proficiency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en-GB" dirty="0"/>
              <a:t>author </a:t>
            </a:r>
          </a:p>
          <a:p>
            <a:pPr fontAlgn="base"/>
            <a:r>
              <a:rPr lang="en-GB" dirty="0" smtClean="0"/>
              <a:t> Materials </a:t>
            </a:r>
            <a:r>
              <a:rPr lang="en-GB" dirty="0"/>
              <a:t>qualify for IRIS if used </a:t>
            </a:r>
            <a:r>
              <a:rPr lang="en-GB" dirty="0" smtClean="0"/>
              <a:t>for a </a:t>
            </a:r>
            <a:r>
              <a:rPr lang="en-GB" sz="3000" b="1" dirty="0" smtClean="0"/>
              <a:t>peer-reviewed </a:t>
            </a:r>
            <a:r>
              <a:rPr lang="en-GB" sz="3000" b="1" dirty="0"/>
              <a:t>publications </a:t>
            </a:r>
            <a:r>
              <a:rPr lang="en-GB" sz="3000" b="1" dirty="0" smtClean="0"/>
              <a:t>OR</a:t>
            </a:r>
            <a:r>
              <a:rPr lang="en-GB" sz="3000" b="1" dirty="0" smtClean="0"/>
              <a:t> a doctoral dissertation</a:t>
            </a:r>
            <a:endParaRPr lang="en-GB" sz="30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067039" y="-2654"/>
            <a:ext cx="4032195" cy="730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IRIS</a:t>
            </a: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Marsden</a:t>
            </a: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, Mackey</a:t>
            </a:r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, &amp; Plonsky (2016)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838200" y="1042522"/>
            <a:ext cx="10515600" cy="6033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Content-2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Shape 51"/>
          <p:cNvPicPr preferRelativeResize="0"/>
          <p:nvPr/>
        </p:nvPicPr>
        <p:blipFill>
          <a:blip r:embed="rId2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1"/>
            <a:ext cx="7945390" cy="813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042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12" y="813282"/>
            <a:ext cx="11542788" cy="5736374"/>
          </a:xfrm>
        </p:spPr>
        <p:txBody>
          <a:bodyPr>
            <a:noAutofit/>
          </a:bodyPr>
          <a:lstStyle/>
          <a:p>
            <a:pPr marL="177800" indent="0" algn="ctr" fontAlgn="base">
              <a:buNone/>
            </a:pPr>
            <a:r>
              <a:rPr lang="en-GB" dirty="0" smtClean="0"/>
              <a:t>Don’t just take our word for it!</a:t>
            </a:r>
          </a:p>
          <a:p>
            <a:pPr marL="177800" indent="0" fontAlgn="base">
              <a:buNone/>
            </a:pPr>
            <a:r>
              <a:rPr lang="en-GB" dirty="0" smtClean="0"/>
              <a:t> </a:t>
            </a:r>
          </a:p>
          <a:p>
            <a:pPr fontAlgn="base"/>
            <a:r>
              <a:rPr lang="en-GB" dirty="0"/>
              <a:t> </a:t>
            </a:r>
            <a:r>
              <a:rPr lang="en-GB" dirty="0" smtClean="0"/>
              <a:t>Submission </a:t>
            </a:r>
            <a:r>
              <a:rPr lang="en-GB" dirty="0"/>
              <a:t>to IRIS supported by 37 journals </a:t>
            </a:r>
          </a:p>
          <a:p>
            <a:pPr lvl="1" fontAlgn="base"/>
            <a:r>
              <a:rPr lang="en-GB" dirty="0"/>
              <a:t>In acceptance letters from editors to authors, and in author </a:t>
            </a:r>
            <a:r>
              <a:rPr lang="en-GB" dirty="0" smtClean="0"/>
              <a:t>guidelines (including FLA) </a:t>
            </a:r>
            <a:endParaRPr lang="en-GB" sz="1800" dirty="0"/>
          </a:p>
          <a:p>
            <a:pPr fontAlgn="base"/>
            <a:r>
              <a:rPr lang="en-GB" dirty="0" smtClean="0"/>
              <a:t> Upload </a:t>
            </a:r>
            <a:r>
              <a:rPr lang="en-GB" dirty="0"/>
              <a:t>to IRIS in publication guidelines of the </a:t>
            </a:r>
            <a:r>
              <a:rPr lang="en-GB" i="1" dirty="0" smtClean="0"/>
              <a:t>AAAL</a:t>
            </a:r>
            <a:endParaRPr lang="en-GB" sz="1800" i="1" dirty="0"/>
          </a:p>
          <a:p>
            <a:pPr fontAlgn="base"/>
            <a:r>
              <a:rPr lang="en-GB" dirty="0" smtClean="0"/>
              <a:t> Only </a:t>
            </a:r>
            <a:r>
              <a:rPr lang="en-GB" dirty="0"/>
              <a:t>venue in </a:t>
            </a:r>
            <a:r>
              <a:rPr lang="en-GB" dirty="0" smtClean="0"/>
              <a:t>AL that </a:t>
            </a:r>
            <a:r>
              <a:rPr lang="en-GB" dirty="0"/>
              <a:t>qualifies articles for </a:t>
            </a:r>
            <a:r>
              <a:rPr lang="en-GB" u="sng" dirty="0">
                <a:hlinkClick r:id="rId2"/>
              </a:rPr>
              <a:t>Center for Open Science</a:t>
            </a:r>
            <a:r>
              <a:rPr lang="en-GB" dirty="0"/>
              <a:t> </a:t>
            </a:r>
            <a:r>
              <a:rPr lang="en-GB" dirty="0" smtClean="0"/>
              <a:t>badges</a:t>
            </a:r>
            <a:endParaRPr lang="en-GB" sz="1800" dirty="0"/>
          </a:p>
          <a:p>
            <a:pPr fontAlgn="base"/>
            <a:r>
              <a:rPr lang="en-GB" dirty="0" smtClean="0"/>
              <a:t> 20,000+ </a:t>
            </a:r>
            <a:r>
              <a:rPr lang="en-GB" dirty="0"/>
              <a:t>downloads </a:t>
            </a:r>
            <a:r>
              <a:rPr lang="en-GB" dirty="0" smtClean="0"/>
              <a:t>(as of Nov 2017)</a:t>
            </a:r>
            <a:endParaRPr lang="en-GB" sz="1800" dirty="0"/>
          </a:p>
          <a:p>
            <a:pPr fontAlgn="base"/>
            <a:r>
              <a:rPr lang="en-GB" dirty="0" smtClean="0"/>
              <a:t> Cited </a:t>
            </a:r>
            <a:r>
              <a:rPr lang="en-GB" dirty="0"/>
              <a:t>in handbooks, methods books, position pieces &amp; </a:t>
            </a:r>
            <a:r>
              <a:rPr lang="en-GB" dirty="0" smtClean="0"/>
              <a:t>syntheses</a:t>
            </a:r>
            <a:endParaRPr lang="en-GB" sz="1800" dirty="0"/>
          </a:p>
          <a:p>
            <a:pPr fontAlgn="base"/>
            <a:r>
              <a:rPr lang="en-GB" dirty="0" smtClean="0"/>
              <a:t> Used </a:t>
            </a:r>
            <a:r>
              <a:rPr lang="en-GB" dirty="0"/>
              <a:t>in many research methods training courses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067039" y="-2654"/>
            <a:ext cx="4032195" cy="730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IRIS</a:t>
            </a: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Marsden</a:t>
            </a: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, Mackey</a:t>
            </a:r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, &amp; Plonsky (2016)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Shape 51"/>
          <p:cNvPicPr preferRelativeResize="0"/>
          <p:nvPr/>
        </p:nvPicPr>
        <p:blipFill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1"/>
            <a:ext cx="7945390" cy="813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90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 smtClean="0"/>
              <a:t>Four things YOU can do with IRIS</a:t>
            </a:r>
            <a:endParaRPr lang="en-US" sz="5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7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Building on / replicating others’ work (avoid re-inventing the wheel)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9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40" t="659" r="15289" b="6190"/>
          <a:stretch/>
        </p:blipFill>
        <p:spPr>
          <a:xfrm>
            <a:off x="1581957" y="102594"/>
            <a:ext cx="9028200" cy="6652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6893442" y="3428994"/>
            <a:ext cx="15358" cy="1262516"/>
          </a:xfrm>
          <a:prstGeom prst="straightConnector1">
            <a:avLst/>
          </a:prstGeom>
          <a:ln w="98425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6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279" y="294352"/>
            <a:ext cx="10431886" cy="6209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2827866" y="3450051"/>
            <a:ext cx="1288508" cy="0"/>
          </a:xfrm>
          <a:prstGeom prst="straightConnector1">
            <a:avLst/>
          </a:prstGeom>
          <a:ln w="98425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827866" y="2349384"/>
            <a:ext cx="1288508" cy="0"/>
          </a:xfrm>
          <a:prstGeom prst="straightConnector1">
            <a:avLst/>
          </a:prstGeom>
          <a:ln w="98425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27866" y="2601435"/>
            <a:ext cx="829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OR</a:t>
            </a:r>
            <a:endParaRPr lang="en-US" sz="3000">
              <a:solidFill>
                <a:schemeClr val="accent6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6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0340" y="574064"/>
            <a:ext cx="6439437" cy="5911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9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Replicating previous research using IRIS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133" y="1825625"/>
            <a:ext cx="11328399" cy="4351338"/>
          </a:xfrm>
        </p:spPr>
        <p:txBody>
          <a:bodyPr/>
          <a:lstStyle/>
          <a:p>
            <a:pPr marL="177800" indent="0">
              <a:buNone/>
            </a:pPr>
            <a:r>
              <a:rPr lang="en-US" dirty="0" smtClean="0"/>
              <a:t>1. Search for instruments and materials from published studies on IRIS</a:t>
            </a:r>
          </a:p>
          <a:p>
            <a:pPr marL="177800" indent="0">
              <a:buNone/>
            </a:pPr>
            <a:r>
              <a:rPr lang="en-US" dirty="0" smtClean="0"/>
              <a:t>2. Refine search based on criteria relevant to you study (e.g., target skill, target language, age group)</a:t>
            </a:r>
          </a:p>
          <a:p>
            <a:pPr marL="177800" indent="0">
              <a:buNone/>
            </a:pPr>
            <a:r>
              <a:rPr lang="en-US" dirty="0" smtClean="0"/>
              <a:t>3. Download relevant materials</a:t>
            </a:r>
          </a:p>
          <a:p>
            <a:pPr marL="177800" indent="0">
              <a:buNone/>
            </a:pPr>
            <a:r>
              <a:rPr lang="en-US" dirty="0" smtClean="0"/>
              <a:t>4. Adapt as needed for your study.</a:t>
            </a:r>
          </a:p>
          <a:p>
            <a:pPr marL="177800" indent="0">
              <a:buNone/>
            </a:pPr>
            <a:endParaRPr lang="en-US" dirty="0" smtClean="0"/>
          </a:p>
          <a:p>
            <a:pPr marL="177800" indent="0">
              <a:buNone/>
            </a:pPr>
            <a:r>
              <a:rPr lang="en-US" dirty="0" smtClean="0"/>
              <a:t>If a given set of materials is not available, fill out a request and we’ll contact the author for you!</a:t>
            </a:r>
          </a:p>
        </p:txBody>
      </p:sp>
    </p:spTree>
    <p:extLst>
      <p:ext uri="{BB962C8B-B14F-4D97-AF65-F5344CB8AC3E}">
        <p14:creationId xmlns:p14="http://schemas.microsoft.com/office/powerpoint/2010/main" val="65627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65125"/>
            <a:ext cx="10845800" cy="1325563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/>
              <a:t>‘good’ </a:t>
            </a:r>
            <a:r>
              <a:rPr lang="en-US" dirty="0" smtClean="0"/>
              <a:t>research?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675" y="1825625"/>
            <a:ext cx="8986285" cy="4708268"/>
          </a:xfrm>
        </p:spPr>
        <p:txBody>
          <a:bodyPr/>
          <a:lstStyle/>
          <a:p>
            <a:pPr marL="177800" indent="0">
              <a:buNone/>
            </a:pPr>
            <a:r>
              <a:rPr lang="en-US" dirty="0" smtClean="0"/>
              <a:t>Good research (i.e., of methodological quality) </a:t>
            </a:r>
            <a:r>
              <a:rPr lang="en-US" dirty="0" smtClean="0"/>
              <a:t>is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sz="2400" dirty="0" smtClean="0"/>
              <a:t> carried out according to standards of rigor (e.g., appropriate design, </a:t>
            </a:r>
            <a:r>
              <a:rPr lang="en-US" sz="2400" dirty="0" smtClean="0"/>
              <a:t>valid instrumentation</a:t>
            </a:r>
            <a:r>
              <a:rPr lang="en-US" sz="2400" dirty="0" smtClean="0"/>
              <a:t>, sufficient power, justifiable analyses)</a:t>
            </a:r>
          </a:p>
          <a:p>
            <a:endParaRPr lang="en-US" sz="2400" dirty="0" smtClean="0"/>
          </a:p>
          <a:p>
            <a:pPr marL="177800" indent="0">
              <a:buNone/>
            </a:pPr>
            <a:r>
              <a:rPr lang="en-US" b="1" dirty="0">
                <a:solidFill>
                  <a:srgbClr val="7030A0"/>
                </a:solidFill>
              </a:rPr>
              <a:t>+ Current </a:t>
            </a:r>
            <a:r>
              <a:rPr lang="en-US" b="1" dirty="0" smtClean="0">
                <a:solidFill>
                  <a:srgbClr val="7030A0"/>
                </a:solidFill>
              </a:rPr>
              <a:t>thinking</a:t>
            </a:r>
            <a:endParaRPr lang="en-US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primarily concerned </a:t>
            </a:r>
            <a:r>
              <a:rPr lang="en-US" sz="2400" dirty="0" smtClean="0"/>
              <a:t>with the extent of the effect or relationship in question </a:t>
            </a:r>
            <a:r>
              <a:rPr lang="en-US" sz="2000" dirty="0" smtClean="0"/>
              <a:t>(i.e., effect </a:t>
            </a:r>
            <a:r>
              <a:rPr lang="en-US" sz="2000" dirty="0" smtClean="0"/>
              <a:t>size; see Cohen, 1988, p. 532; Plonsky &amp; Oswald, 2014)</a:t>
            </a:r>
          </a:p>
          <a:p>
            <a:r>
              <a:rPr lang="en-US" sz="2400" dirty="0"/>
              <a:t> </a:t>
            </a:r>
            <a:r>
              <a:rPr lang="en-US" sz="2400" b="1" dirty="0"/>
              <a:t>transparent</a:t>
            </a:r>
            <a:r>
              <a:rPr lang="en-US" sz="2400" dirty="0"/>
              <a:t> </a:t>
            </a:r>
            <a:r>
              <a:rPr lang="en-US" sz="2400" dirty="0">
                <a:sym typeface="Wingdings"/>
              </a:rPr>
              <a:t> reported thoroughly (not selectively) and faithfully; raw materials available for inspection and/or re-analysis </a:t>
            </a:r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b="1" dirty="0" smtClean="0"/>
              <a:t>reproducible</a:t>
            </a:r>
            <a:r>
              <a:rPr lang="en-US" sz="2400" dirty="0" smtClean="0"/>
              <a:t> </a:t>
            </a:r>
            <a:r>
              <a:rPr lang="en-US" sz="2400" dirty="0">
                <a:sym typeface="Wingdings"/>
              </a:rPr>
              <a:t> findings are </a:t>
            </a:r>
            <a:r>
              <a:rPr lang="en-US" sz="2400" dirty="0" smtClean="0">
                <a:sym typeface="Wingdings"/>
              </a:rPr>
              <a:t>stable; able to be replicated</a:t>
            </a:r>
            <a:endParaRPr lang="en-US" sz="2400" dirty="0"/>
          </a:p>
        </p:txBody>
      </p:sp>
      <p:sp>
        <p:nvSpPr>
          <p:cNvPr id="4" name="Right Bracket 3"/>
          <p:cNvSpPr/>
          <p:nvPr/>
        </p:nvSpPr>
        <p:spPr>
          <a:xfrm>
            <a:off x="8795686" y="2211572"/>
            <a:ext cx="338274" cy="1036588"/>
          </a:xfrm>
          <a:prstGeom prst="rightBracket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17562" y="1847408"/>
            <a:ext cx="2675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Traditional </a:t>
            </a:r>
            <a:br>
              <a:rPr lang="en-US" sz="2400" b="1" dirty="0" smtClean="0">
                <a:solidFill>
                  <a:srgbClr val="7030A0"/>
                </a:solidFill>
              </a:rPr>
            </a:br>
            <a:r>
              <a:rPr lang="en-US" sz="2400" b="1" dirty="0" smtClean="0">
                <a:solidFill>
                  <a:srgbClr val="7030A0"/>
                </a:solidFill>
              </a:rPr>
              <a:t>perspective;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f</a:t>
            </a:r>
            <a:r>
              <a:rPr lang="en-US" sz="2400" b="1" dirty="0" smtClean="0">
                <a:solidFill>
                  <a:srgbClr val="7030A0"/>
                </a:solidFill>
              </a:rPr>
              <a:t>ine, but incomplete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8" name="Right Bracket 7"/>
          <p:cNvSpPr/>
          <p:nvPr/>
        </p:nvSpPr>
        <p:spPr>
          <a:xfrm>
            <a:off x="8655659" y="4904417"/>
            <a:ext cx="380068" cy="1302674"/>
          </a:xfrm>
          <a:prstGeom prst="rightBracket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317562" y="5193695"/>
            <a:ext cx="26759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7030A0"/>
                </a:solidFill>
              </a:rPr>
              <a:t>Focus today</a:t>
            </a:r>
            <a:endParaRPr lang="en-US" sz="3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6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Researcher training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Researcher training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Through replication</a:t>
            </a:r>
          </a:p>
          <a:p>
            <a:r>
              <a:rPr lang="en-US" dirty="0"/>
              <a:t> </a:t>
            </a:r>
            <a:r>
              <a:rPr lang="en-US" dirty="0" smtClean="0"/>
              <a:t>Surveying available materials in a given area</a:t>
            </a:r>
          </a:p>
          <a:p>
            <a:r>
              <a:rPr lang="en-US" dirty="0"/>
              <a:t> </a:t>
            </a:r>
            <a:r>
              <a:rPr lang="en-US" dirty="0" smtClean="0"/>
              <a:t>Evaluating existing materials/assessments</a:t>
            </a:r>
          </a:p>
          <a:p>
            <a:r>
              <a:rPr lang="en-US" dirty="0"/>
              <a:t> </a:t>
            </a:r>
            <a:r>
              <a:rPr lang="en-US" dirty="0" smtClean="0"/>
              <a:t>Improving, expanding, validating, available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Teacher training and finding materials for L2 instruction and </a:t>
            </a:r>
            <a:r>
              <a:rPr lang="en-US" dirty="0"/>
              <a:t>a</a:t>
            </a:r>
            <a:r>
              <a:rPr lang="en-US" dirty="0" smtClean="0"/>
              <a:t>ssessment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1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Teacher training / use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228600">
              <a:lnSpc>
                <a:spcPct val="100000"/>
              </a:lnSpc>
              <a:spcBef>
                <a:spcPts val="0"/>
              </a:spcBef>
              <a:buClr>
                <a:srgbClr val="1E4E79"/>
              </a:buClr>
            </a:pPr>
            <a:r>
              <a:rPr lang="en-US" dirty="0" smtClean="0">
                <a:solidFill>
                  <a:schemeClr val="tx1"/>
                </a:solidFill>
              </a:rPr>
              <a:t>As a means to bridge research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practice. “Would the findings of this study really work in my classroom?”</a:t>
            </a:r>
          </a:p>
          <a:p>
            <a:pPr lvl="0" indent="-228600">
              <a:lnSpc>
                <a:spcPct val="100000"/>
              </a:lnSpc>
              <a:spcBef>
                <a:spcPts val="0"/>
              </a:spcBef>
              <a:buClr>
                <a:srgbClr val="1E4E79"/>
              </a:buClr>
            </a:pPr>
            <a:r>
              <a:rPr lang="en-US" dirty="0" smtClean="0">
                <a:solidFill>
                  <a:schemeClr val="tx1"/>
                </a:solidFill>
              </a:rPr>
              <a:t>Action research</a:t>
            </a:r>
          </a:p>
          <a:p>
            <a:pPr lvl="0" indent="-228600">
              <a:lnSpc>
                <a:spcPct val="100000"/>
              </a:lnSpc>
              <a:spcBef>
                <a:spcPts val="0"/>
              </a:spcBef>
              <a:buClr>
                <a:srgbClr val="1E4E79"/>
              </a:buClr>
            </a:pPr>
            <a:r>
              <a:rPr lang="en-US" dirty="0" smtClean="0">
                <a:solidFill>
                  <a:schemeClr val="tx1"/>
                </a:solidFill>
              </a:rPr>
              <a:t>Build teachers’ confidence in research and in their own ability to conduct research</a:t>
            </a:r>
          </a:p>
          <a:p>
            <a:pPr lvl="0" indent="-228600">
              <a:lnSpc>
                <a:spcPct val="100000"/>
              </a:lnSpc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0" indent="-228600">
              <a:lnSpc>
                <a:spcPct val="10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e.g., “direct object” 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 Spanish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0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Contribute!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96481" y="5099824"/>
            <a:ext cx="4164164" cy="861774"/>
          </a:xfrm>
          <a:prstGeom prst="rect">
            <a:avLst/>
          </a:prstGeom>
          <a:solidFill>
            <a:schemeClr val="lt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2060"/>
                </a:solidFill>
              </a:rPr>
              <a:t>TO CONTRIBUTE </a:t>
            </a:r>
          </a:p>
          <a:p>
            <a:pPr algn="ctr"/>
            <a:r>
              <a:rPr lang="en-US" sz="2500" b="1" dirty="0" smtClean="0">
                <a:solidFill>
                  <a:srgbClr val="FF0000"/>
                </a:solidFill>
              </a:rPr>
              <a:t>TO IRIS</a:t>
            </a:r>
            <a:endParaRPr lang="en-US" sz="25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481" y="510361"/>
            <a:ext cx="4164164" cy="4562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11420" y="312607"/>
            <a:ext cx="4398079" cy="581957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1" y="2737730"/>
            <a:ext cx="11360799" cy="3110177"/>
          </a:xfrm>
        </p:spPr>
        <p:txBody>
          <a:bodyPr/>
          <a:lstStyle/>
          <a:p>
            <a:r>
              <a:rPr lang="en-US" dirty="0" smtClean="0"/>
              <a:t> It only takes a few minutes</a:t>
            </a:r>
          </a:p>
          <a:p>
            <a:r>
              <a:rPr lang="en-US" dirty="0"/>
              <a:t> </a:t>
            </a:r>
            <a:r>
              <a:rPr lang="en-US" dirty="0" smtClean="0"/>
              <a:t>We welcome </a:t>
            </a:r>
            <a:r>
              <a:rPr lang="en-US" b="1" dirty="0" smtClean="0"/>
              <a:t>any and all materials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published or doctoral work</a:t>
            </a:r>
          </a:p>
          <a:p>
            <a:r>
              <a:rPr lang="en-US" dirty="0"/>
              <a:t> </a:t>
            </a:r>
            <a:r>
              <a:rPr lang="en-US" dirty="0" smtClean="0"/>
              <a:t>Get notified when others’ download</a:t>
            </a:r>
            <a:br>
              <a:rPr lang="en-US" dirty="0" smtClean="0"/>
            </a:br>
            <a:r>
              <a:rPr lang="en-US" dirty="0" smtClean="0"/>
              <a:t>your materials (if you want)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7006" y="238478"/>
            <a:ext cx="5289153" cy="5077802"/>
          </a:xfrm>
          <a:prstGeom prst="rec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3320509" y="2361217"/>
            <a:ext cx="3268133" cy="0"/>
          </a:xfrm>
          <a:prstGeom prst="straightConnector1">
            <a:avLst/>
          </a:prstGeom>
          <a:ln w="98425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16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ctrTitle"/>
          </p:nvPr>
        </p:nvSpPr>
        <p:spPr>
          <a:xfrm>
            <a:off x="1625600" y="584201"/>
            <a:ext cx="8737600" cy="366974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6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</a:t>
            </a:r>
            <a:r>
              <a:rPr lang="en-GB" sz="6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studies and materials on </a:t>
            </a:r>
            <a:r>
              <a:rPr lang="en-GB" sz="6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IRIS</a:t>
            </a:r>
          </a:p>
        </p:txBody>
      </p:sp>
    </p:spTree>
    <p:extLst>
      <p:ext uri="{BB962C8B-B14F-4D97-AF65-F5344CB8AC3E}">
        <p14:creationId xmlns:p14="http://schemas.microsoft.com/office/powerpoint/2010/main" val="96164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ctrTitle"/>
          </p:nvPr>
        </p:nvSpPr>
        <p:spPr>
          <a:xfrm>
            <a:off x="358445" y="1"/>
            <a:ext cx="11360799" cy="2736799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-GB" sz="4800" b="0" i="0" u="none" strike="noStrike" cap="none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Why are my learners studying English?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lang="en-GB" sz="4000" b="0" i="0" u="none" strike="noStrike" cap="none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What motivates them?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1557334" y="2636800"/>
            <a:ext cx="9256799" cy="4000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buNone/>
            </a:pPr>
            <a:endParaRPr sz="1200">
              <a:solidFill>
                <a:srgbClr val="66666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9090"/>
              </a:lnSpc>
              <a:spcBef>
                <a:spcPts val="0"/>
              </a:spcBef>
              <a:buSzPct val="25000"/>
              <a:buNone/>
            </a:pPr>
            <a:r>
              <a:rPr lang="en-GB" sz="2400" u="sng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You, C., &amp; Dörnyei, Z. (2016). Language learning motivation in China: Results of a large-scale stratified survey. </a:t>
            </a:r>
            <a:r>
              <a:rPr lang="en-GB" sz="2400" i="1" u="sng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Applied Linguistics</a:t>
            </a:r>
            <a:r>
              <a:rPr lang="en-GB" sz="2400" u="sng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.</a:t>
            </a:r>
          </a:p>
          <a:p>
            <a:pPr marL="0" marR="0" lvl="0" indent="0" algn="l" rtl="0">
              <a:lnSpc>
                <a:spcPct val="10909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 b="1">
              <a:solidFill>
                <a:srgbClr val="2E2E2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5629147"/>
            <a:ext cx="12191999" cy="122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08505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/>
        </p:nvSpPr>
        <p:spPr>
          <a:xfrm>
            <a:off x="1" y="1414948"/>
            <a:ext cx="13071599" cy="4000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b="1" i="1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Title / type of instrument(s):</a:t>
            </a:r>
            <a:r>
              <a:rPr lang="en-GB" sz="2400" b="1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GB" sz="2400" u="sng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motivation questionnaire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b="1" i="1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Aim of the study:</a:t>
            </a:r>
            <a:r>
              <a:rPr lang="en-GB" sz="240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to determine what motivates L2 learners of English (in China)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b="1" i="1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Sample size:</a:t>
            </a:r>
            <a:r>
              <a:rPr lang="en-GB" sz="240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10,413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rgbClr val="07376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b="1" i="1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Age:</a:t>
            </a:r>
            <a:r>
              <a:rPr lang="en-GB" sz="2400" i="1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GB" sz="240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16 -19 (average age range)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rgbClr val="07376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b="1" i="1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Proficiency:</a:t>
            </a:r>
            <a:r>
              <a:rPr lang="en-GB" sz="2400" i="1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GB" sz="240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various levels: upper-intermediate +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rgbClr val="07376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b="1" i="1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Design:</a:t>
            </a:r>
            <a:r>
              <a:rPr lang="en-GB" sz="240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questionnaires sent to learners and completed individually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b="1" i="1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Findings:</a:t>
            </a:r>
            <a:r>
              <a:rPr lang="en-GB" sz="2400" b="1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marL="609585" marR="0" lvl="0" indent="-469884" algn="l" rtl="0">
              <a:spcBef>
                <a:spcPts val="0"/>
              </a:spcBef>
              <a:buClr>
                <a:srgbClr val="073763"/>
              </a:buClr>
              <a:buSzPct val="100000"/>
              <a:buFont typeface="Georgia"/>
              <a:buChar char="●"/>
            </a:pPr>
            <a:r>
              <a:rPr lang="en-GB" sz="240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leaners were motivated by both the positive image learning English appears to have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and by the drive to do well outside school, e.g. in work or university.</a:t>
            </a:r>
          </a:p>
          <a:p>
            <a:pPr marL="609585" marR="0" lvl="0" indent="-469884" algn="l" rtl="0">
              <a:spcBef>
                <a:spcPts val="0"/>
              </a:spcBef>
              <a:buClr>
                <a:srgbClr val="073763"/>
              </a:buClr>
              <a:buSzPct val="100000"/>
              <a:buFont typeface="Georgia"/>
              <a:buChar char="●"/>
            </a:pPr>
            <a:r>
              <a:rPr lang="en-GB" sz="240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results were in-line with findings from other countries and cultures</a:t>
            </a:r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4">
            <a:alphaModFix amt="27000"/>
          </a:blip>
          <a:srcRect/>
          <a:stretch/>
        </p:blipFill>
        <p:spPr>
          <a:xfrm>
            <a:off x="7780534" y="131767"/>
            <a:ext cx="4153033" cy="619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/>
          <p:cNvPicPr preferRelativeResize="0"/>
          <p:nvPr/>
        </p:nvPicPr>
        <p:blipFill rotWithShape="1">
          <a:blip r:embed="rId5">
            <a:alphaModFix amt="18000"/>
          </a:blip>
          <a:srcRect/>
          <a:stretch/>
        </p:blipFill>
        <p:spPr>
          <a:xfrm>
            <a:off x="1" y="5629147"/>
            <a:ext cx="12191999" cy="122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5691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132717" y="136237"/>
            <a:ext cx="11360799" cy="763599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73763"/>
              </a:buClr>
              <a:buSzPct val="25000"/>
              <a:buFont typeface="Georgia"/>
              <a:buNone/>
            </a:pPr>
            <a:r>
              <a:rPr lang="en-GB" sz="3200" b="1" i="0" u="none" strike="noStrike" cap="none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How could you use materials from this study?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415599" y="845218"/>
            <a:ext cx="11360799" cy="2206586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marL="685783" marR="0" lvl="0" indent="-39368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1571"/>
              <a:buFont typeface="Arial"/>
              <a:buChar char="•"/>
            </a:pPr>
            <a:r>
              <a:rPr lang="en-GB" sz="2133" b="0" i="0" u="none" strike="noStrike" cap="none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use as a needs analysis for your learners at the start of term - this could be repeated at different points to see if motivation changes</a:t>
            </a:r>
          </a:p>
          <a:p>
            <a:pPr marL="685783" marR="0" lvl="0" indent="-393683" algn="l" rtl="0">
              <a:lnSpc>
                <a:spcPct val="90000"/>
              </a:lnSpc>
              <a:spcBef>
                <a:spcPts val="0"/>
              </a:spcBef>
              <a:buClr>
                <a:srgbClr val="0B5394"/>
              </a:buClr>
              <a:buSzPct val="101571"/>
              <a:buFont typeface="Arial"/>
              <a:buChar char="•"/>
            </a:pPr>
            <a:r>
              <a:rPr lang="en-GB" sz="2133" b="0" i="0" u="none" strike="noStrike" cap="none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use as the basis for assessing motivation and then apply to setting goals for the learners to use throughout the year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55316" y="3189090"/>
            <a:ext cx="11515600" cy="959999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marL="533387" marR="0" lvl="0" indent="-393687" algn="l" rtl="0">
              <a:spcBef>
                <a:spcPts val="0"/>
              </a:spcBef>
              <a:buClr>
                <a:srgbClr val="0B5394"/>
              </a:buClr>
              <a:buSzPct val="101571"/>
              <a:buFont typeface="Arial"/>
              <a:buChar char="•"/>
            </a:pPr>
            <a:r>
              <a:rPr lang="en-GB" sz="2133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the original was a huge study carried out across China –… would your context see different results</a:t>
            </a:r>
          </a:p>
          <a:p>
            <a:pPr marL="533387" marR="0" lvl="0" indent="-393687" algn="l" rtl="0">
              <a:spcBef>
                <a:spcPts val="0"/>
              </a:spcBef>
              <a:buClr>
                <a:srgbClr val="0B5394"/>
              </a:buClr>
              <a:buFont typeface="Arial"/>
              <a:buNone/>
            </a:pPr>
            <a:endParaRPr sz="2133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533387" marR="0" lvl="0" indent="-393687" algn="l" rtl="0">
              <a:spcBef>
                <a:spcPts val="0"/>
              </a:spcBef>
              <a:buClr>
                <a:srgbClr val="0B5394"/>
              </a:buClr>
              <a:buSzPct val="101571"/>
              <a:buFont typeface="Arial"/>
              <a:buChar char="•"/>
            </a:pPr>
            <a:r>
              <a:rPr lang="en-GB" sz="2133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the study only looked at teens and young adults - what about older learners?</a:t>
            </a:r>
          </a:p>
          <a:p>
            <a:pPr marL="152396" marR="0" lvl="0" indent="-12696" algn="l" rtl="0">
              <a:spcBef>
                <a:spcPts val="0"/>
              </a:spcBef>
              <a:buNone/>
            </a:pPr>
            <a:endParaRPr sz="2133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533387" marR="0" lvl="0" indent="-393687" algn="l" rtl="0">
              <a:spcBef>
                <a:spcPts val="0"/>
              </a:spcBef>
              <a:buClr>
                <a:srgbClr val="0B5394"/>
              </a:buClr>
              <a:buSzPct val="101571"/>
              <a:buFont typeface="Arial"/>
              <a:buChar char="•"/>
            </a:pPr>
            <a:r>
              <a:rPr lang="en-GB" sz="2133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implications for teachers are not discussed much in the original – how might the results change teacher behaviour?</a:t>
            </a:r>
          </a:p>
        </p:txBody>
      </p:sp>
      <p:pic>
        <p:nvPicPr>
          <p:cNvPr id="296" name="Shape 296"/>
          <p:cNvPicPr preferRelativeResize="0"/>
          <p:nvPr/>
        </p:nvPicPr>
        <p:blipFill rotWithShape="1">
          <a:blip r:embed="rId3">
            <a:alphaModFix amt="27000"/>
          </a:blip>
          <a:srcRect/>
          <a:stretch/>
        </p:blipFill>
        <p:spPr>
          <a:xfrm>
            <a:off x="7780534" y="131767"/>
            <a:ext cx="4153033" cy="619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Shape 297"/>
          <p:cNvPicPr preferRelativeResize="0"/>
          <p:nvPr/>
        </p:nvPicPr>
        <p:blipFill rotWithShape="1">
          <a:blip r:embed="rId4">
            <a:alphaModFix amt="18000"/>
          </a:blip>
          <a:srcRect/>
          <a:stretch/>
        </p:blipFill>
        <p:spPr>
          <a:xfrm>
            <a:off x="0" y="5627247"/>
            <a:ext cx="12191999" cy="122883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/>
          <p:nvPr/>
        </p:nvSpPr>
        <p:spPr>
          <a:xfrm>
            <a:off x="514815" y="2604315"/>
            <a:ext cx="150874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200" b="1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Issues</a:t>
            </a:r>
          </a:p>
        </p:txBody>
      </p:sp>
    </p:spTree>
    <p:extLst>
      <p:ext uri="{BB962C8B-B14F-4D97-AF65-F5344CB8AC3E}">
        <p14:creationId xmlns:p14="http://schemas.microsoft.com/office/powerpoint/2010/main" val="12041006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chemeClr val="bg1">
                    <a:lumMod val="85000"/>
                  </a:schemeClr>
                </a:solidFill>
              </a:rPr>
              <a:t>1. Transparency</a:t>
            </a:r>
            <a:endParaRPr lang="en-US" sz="8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000" dirty="0" smtClean="0"/>
              <a:t>How are we doing?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027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ctrTitle"/>
          </p:nvPr>
        </p:nvSpPr>
        <p:spPr>
          <a:xfrm>
            <a:off x="358445" y="1"/>
            <a:ext cx="11360799" cy="2736799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lang="en-GB" sz="4800" b="0" i="0" u="none" strike="noStrike" cap="none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Why are my students sometimes unwilling to communicate in class?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1700201" y="2565367"/>
            <a:ext cx="9256799" cy="4000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2400" u="sng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Cao, Y. &amp; Philp, J. (2006). Interactional context and willingness to communicate: A comparison of behaviour in whole class, group and dyadic interaction. </a:t>
            </a:r>
            <a:r>
              <a:rPr lang="en-GB" sz="2400" i="1" u="sng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System</a:t>
            </a:r>
            <a:r>
              <a:rPr lang="en-GB" sz="2400" u="sng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, </a:t>
            </a:r>
            <a:r>
              <a:rPr lang="en-GB" sz="2400" i="1" u="sng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34</a:t>
            </a:r>
            <a:r>
              <a:rPr lang="en-GB" sz="2400" u="sng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(4), 480-493</a:t>
            </a:r>
          </a:p>
          <a:p>
            <a:pPr marL="0" marR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 b="1">
              <a:solidFill>
                <a:srgbClr val="2E2E2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Shape 3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7634" y="174634"/>
            <a:ext cx="4153033" cy="619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5629147"/>
            <a:ext cx="12191999" cy="122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1184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/>
        </p:nvSpPr>
        <p:spPr>
          <a:xfrm>
            <a:off x="1527334" y="984434"/>
            <a:ext cx="8229599" cy="959999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Shape 337"/>
          <p:cNvSpPr txBox="1"/>
          <p:nvPr/>
        </p:nvSpPr>
        <p:spPr>
          <a:xfrm>
            <a:off x="85734" y="1"/>
            <a:ext cx="11828399" cy="6407199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133" i="1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133" b="1" i="1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Title / type of instrument(s):</a:t>
            </a:r>
            <a:r>
              <a:rPr lang="en-GB" sz="2133">
                <a:solidFill>
                  <a:schemeClr val="accent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GB" sz="2133" u="sng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Interview/self-report questions and observation schedule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133" i="1">
              <a:solidFill>
                <a:srgbClr val="07376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133" b="1" i="1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Aim of the study:</a:t>
            </a:r>
            <a:r>
              <a:rPr lang="en-GB" sz="2133" b="1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GB" sz="2133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to investigate students’ feelings about their willingness to communicate and determine which classroom activities promote student interaction.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133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133" b="1" i="1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Sample size:</a:t>
            </a:r>
            <a:r>
              <a:rPr lang="en-GB" sz="2133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10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133">
              <a:solidFill>
                <a:srgbClr val="07376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133" b="1" i="1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Ages:</a:t>
            </a:r>
            <a:r>
              <a:rPr lang="en-GB" sz="2133" i="1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GB" sz="2133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20-50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133">
              <a:solidFill>
                <a:srgbClr val="07376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133" b="1" i="1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Proficiency:</a:t>
            </a:r>
            <a:r>
              <a:rPr lang="en-GB" sz="2133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intermediate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133">
              <a:solidFill>
                <a:srgbClr val="07376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133" b="1" i="1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Design:</a:t>
            </a:r>
            <a:r>
              <a:rPr lang="en-GB" sz="2133" b="1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GB" sz="2133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Willingness to communicate questionnaire on day one of the course;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133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2 observations per week over 4 weeks; interview in the final week.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133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133" b="1" i="1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Findings:</a:t>
            </a:r>
            <a:r>
              <a:rPr lang="en-GB" sz="2133" b="1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marL="609585" marR="0" lvl="0" indent="-444484" algn="l" rtl="0">
              <a:spcBef>
                <a:spcPts val="0"/>
              </a:spcBef>
              <a:buClr>
                <a:srgbClr val="073763"/>
              </a:buClr>
              <a:buSzPct val="101571"/>
              <a:buFont typeface="Georgia"/>
              <a:buChar char="●"/>
            </a:pPr>
            <a:r>
              <a:rPr lang="en-GB" sz="2133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learners behaved differently in different kinds of groupings/contexts</a:t>
            </a:r>
          </a:p>
          <a:p>
            <a:pPr marL="609585" marR="0" lvl="0" indent="-444484" algn="l" rtl="0">
              <a:spcBef>
                <a:spcPts val="0"/>
              </a:spcBef>
              <a:buClr>
                <a:srgbClr val="073763"/>
              </a:buClr>
              <a:buSzPct val="101571"/>
              <a:buFont typeface="Georgia"/>
              <a:buChar char="●"/>
            </a:pPr>
            <a:r>
              <a:rPr lang="en-GB" sz="2133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learners’ preferences varied between individuals</a:t>
            </a:r>
          </a:p>
          <a:p>
            <a:pPr marL="609585" marR="0" lvl="0" indent="-444484" algn="l" rtl="0">
              <a:spcBef>
                <a:spcPts val="0"/>
              </a:spcBef>
              <a:buClr>
                <a:srgbClr val="073763"/>
              </a:buClr>
              <a:buSzPct val="101571"/>
              <a:buFont typeface="Georgia"/>
              <a:buChar char="●"/>
            </a:pPr>
            <a:r>
              <a:rPr lang="en-GB" sz="2133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teachers should make use of varied interaction activity types in classes</a:t>
            </a:r>
          </a:p>
        </p:txBody>
      </p:sp>
      <p:pic>
        <p:nvPicPr>
          <p:cNvPr id="338" name="Shape 338"/>
          <p:cNvPicPr preferRelativeResize="0"/>
          <p:nvPr/>
        </p:nvPicPr>
        <p:blipFill rotWithShape="1">
          <a:blip r:embed="rId4">
            <a:alphaModFix amt="27000"/>
          </a:blip>
          <a:srcRect/>
          <a:stretch/>
        </p:blipFill>
        <p:spPr>
          <a:xfrm>
            <a:off x="7904168" y="146067"/>
            <a:ext cx="4153033" cy="619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/>
          <p:cNvPicPr preferRelativeResize="0"/>
          <p:nvPr/>
        </p:nvPicPr>
        <p:blipFill rotWithShape="1">
          <a:blip r:embed="rId5">
            <a:alphaModFix amt="18000"/>
          </a:blip>
          <a:srcRect/>
          <a:stretch/>
        </p:blipFill>
        <p:spPr>
          <a:xfrm>
            <a:off x="1" y="5629147"/>
            <a:ext cx="12191999" cy="122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5172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104361" y="63169"/>
            <a:ext cx="11360799" cy="763599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73763"/>
              </a:buClr>
              <a:buSzPct val="25000"/>
              <a:buFont typeface="Georgia"/>
              <a:buNone/>
            </a:pPr>
            <a:r>
              <a:rPr lang="en-GB" sz="3200" b="1" i="0" u="none" strike="noStrike" cap="none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How could you adapt this study?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104360" y="628752"/>
            <a:ext cx="11360799" cy="2276049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marL="685783" marR="0" lvl="0" indent="-39368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1571"/>
              <a:buFont typeface="Arial"/>
              <a:buChar char="•"/>
            </a:pPr>
            <a:r>
              <a:rPr lang="en-GB" sz="2133" b="0" i="0" u="none" strike="noStrike" cap="none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use the questionnaires to allow learners to assess their WTC and adapt classroom interaction activities accordingly </a:t>
            </a:r>
          </a:p>
          <a:p>
            <a:pPr marL="685783" marR="0" lvl="0" indent="-39368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1571"/>
              <a:buFont typeface="Arial"/>
              <a:buChar char="•"/>
            </a:pPr>
            <a:r>
              <a:rPr lang="en-GB" sz="2133" b="0" i="0" u="none" strike="noStrike" cap="none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use the observation schedule to deliver CPD to raise awareness of different interaction types</a:t>
            </a:r>
          </a:p>
          <a:p>
            <a:pPr marL="685783" marR="0" lvl="0" indent="-39368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1571"/>
              <a:buFont typeface="Arial"/>
              <a:buChar char="•"/>
            </a:pPr>
            <a:r>
              <a:rPr lang="en-GB" sz="2133" b="0" i="0" u="none" strike="noStrike" cap="none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run a replication study using a bigger sample and/or different kinds of learners</a:t>
            </a:r>
          </a:p>
          <a:p>
            <a:pPr marL="685783" marR="0" lvl="0" indent="-393683" algn="l" rtl="0">
              <a:lnSpc>
                <a:spcPct val="90000"/>
              </a:lnSpc>
              <a:spcBef>
                <a:spcPts val="0"/>
              </a:spcBef>
              <a:buClr>
                <a:srgbClr val="0B5394"/>
              </a:buClr>
              <a:buSzPct val="101571"/>
              <a:buFont typeface="Arial"/>
              <a:buChar char="•"/>
            </a:pPr>
            <a:r>
              <a:rPr lang="en-GB" sz="2133" b="0" i="0" u="none" strike="noStrike" cap="none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use as a needs analysis for new students to determine their communication preferences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1" y="3470384"/>
            <a:ext cx="12028633" cy="2158763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marL="533387" marR="0" lvl="0" indent="-393687" algn="l" rtl="0">
              <a:spcBef>
                <a:spcPts val="0"/>
              </a:spcBef>
              <a:buClr>
                <a:srgbClr val="0B5394"/>
              </a:buClr>
              <a:buSzPct val="101571"/>
              <a:buFont typeface="Arial"/>
              <a:buChar char="•"/>
            </a:pPr>
            <a:r>
              <a:rPr lang="en-GB" sz="2133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the WTC questionnaire may need adapting to match your learners’ experience </a:t>
            </a:r>
          </a:p>
          <a:p>
            <a:pPr marL="990587" marR="0" lvl="1" indent="-393687" algn="l" rtl="0">
              <a:spcBef>
                <a:spcPts val="0"/>
              </a:spcBef>
              <a:buClr>
                <a:srgbClr val="0B5394"/>
              </a:buClr>
              <a:buSzPct val="101571"/>
              <a:buFont typeface="Arial"/>
              <a:buChar char="•"/>
            </a:pPr>
            <a:r>
              <a:rPr lang="en-GB" sz="2133" b="0" i="0" u="none" strike="noStrike" cap="none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e.g. translating to learners’ L1 if lower proficiency levels</a:t>
            </a:r>
          </a:p>
          <a:p>
            <a:pPr marL="152396" marR="0" lvl="0" indent="-12696" algn="l" rtl="0">
              <a:spcBef>
                <a:spcPts val="0"/>
              </a:spcBef>
              <a:buNone/>
            </a:pPr>
            <a:endParaRPr sz="2133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533387" marR="0" lvl="0" indent="-393687" algn="l" rtl="0">
              <a:spcBef>
                <a:spcPts val="0"/>
              </a:spcBef>
              <a:buClr>
                <a:srgbClr val="0B5394"/>
              </a:buClr>
              <a:buSzPct val="101571"/>
              <a:buFont typeface="Arial"/>
              <a:buChar char="•"/>
            </a:pPr>
            <a:r>
              <a:rPr lang="en-GB" sz="2133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8 observations is quite time-consuming, even to observe just a few learners </a:t>
            </a:r>
          </a:p>
          <a:p>
            <a:pPr marL="990587" marR="0" lvl="1" indent="-393687" algn="l" rtl="0">
              <a:spcBef>
                <a:spcPts val="0"/>
              </a:spcBef>
              <a:buClr>
                <a:srgbClr val="0B5394"/>
              </a:buClr>
              <a:buSzPct val="100000"/>
              <a:buFont typeface="Arial"/>
              <a:buChar char="•"/>
            </a:pPr>
            <a:r>
              <a:rPr lang="en-GB" sz="2100" b="0" i="0" u="none" strike="noStrike" cap="none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could the observation scheme be adapted to a self-report sheet for the learners to complete?</a:t>
            </a:r>
          </a:p>
        </p:txBody>
      </p:sp>
      <p:pic>
        <p:nvPicPr>
          <p:cNvPr id="347" name="Shape 347"/>
          <p:cNvPicPr preferRelativeResize="0"/>
          <p:nvPr/>
        </p:nvPicPr>
        <p:blipFill rotWithShape="1">
          <a:blip r:embed="rId3">
            <a:alphaModFix amt="27000"/>
          </a:blip>
          <a:srcRect/>
          <a:stretch/>
        </p:blipFill>
        <p:spPr>
          <a:xfrm>
            <a:off x="7875601" y="207601"/>
            <a:ext cx="4153033" cy="619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Shape 348"/>
          <p:cNvPicPr preferRelativeResize="0"/>
          <p:nvPr/>
        </p:nvPicPr>
        <p:blipFill rotWithShape="1">
          <a:blip r:embed="rId4">
            <a:alphaModFix amt="18000"/>
          </a:blip>
          <a:srcRect/>
          <a:stretch/>
        </p:blipFill>
        <p:spPr>
          <a:xfrm>
            <a:off x="1" y="5629147"/>
            <a:ext cx="12191999" cy="1228837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Shape 349"/>
          <p:cNvSpPr/>
          <p:nvPr/>
        </p:nvSpPr>
        <p:spPr>
          <a:xfrm>
            <a:off x="444763" y="2741177"/>
            <a:ext cx="282720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200" b="1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Issues</a:t>
            </a:r>
          </a:p>
        </p:txBody>
      </p:sp>
    </p:spTree>
    <p:extLst>
      <p:ext uri="{BB962C8B-B14F-4D97-AF65-F5344CB8AC3E}">
        <p14:creationId xmlns:p14="http://schemas.microsoft.com/office/powerpoint/2010/main" val="9892649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99" cy="763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Interested in investigating vocabulary teaching?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799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 study about vocabulary instruction with Chinese university students, </a:t>
            </a:r>
            <a:r>
              <a:rPr lang="en-GB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invalidUrl="https://www.iris-database.org/iris/app/home/search?query=iris.referenceid:&quot;2015_Moskovsky_Jiang_Libert_Fagan_Bottom-Up or Top-Down: English as a Foreign Language Vocabulary Instruction for Chinese University Students&quot;"/>
              </a:rPr>
              <a:t>Moskovsky et al. (2015) TESOL Quarterly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Includes: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lesson plan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productive vocabulary test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receptive vocabulary test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 invalidUrl="https://www.iris-database.org/iris/app/home/search?query=iris.referenceid:&quot;2015_Moskovsky_Jiang_Libert_Fagan_Bottom-Up or Top-Down: English as a Foreign Language Vocabulary Instruction for Chinese University Students&quot;"/>
              </a:rPr>
              <a:t>Moskovsky, C., Jiang, G., Libert, A., &amp; Fagan, S. (2015). Bottom-Up or Top-Down: English as a Foreign Language Vocabulary Instruction for Chinese University Students. </a:t>
            </a:r>
            <a:r>
              <a:rPr lang="en-GB" sz="2400" b="0" i="1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 invalidUrl="https://www.iris-database.org/iris/app/home/search?query=iris.referenceid:&quot;2015_Moskovsky_Jiang_Libert_Fagan_Bottom-Up or Top-Down: English as a Foreign Language Vocabulary Instruction for Chinese University Students&quot;"/>
              </a:rPr>
              <a:t>TESOL Quarterly</a:t>
            </a:r>
            <a:r>
              <a:rPr lang="en-GB" sz="2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 invalidUrl="https://www.iris-database.org/iris/app/home/search?query=iris.referenceid:&quot;2015_Moskovsky_Jiang_Libert_Fagan_Bottom-Up or Top-Down: English as a Foreign Language Vocabulary Instruction for Chinese University Students&quot;"/>
              </a:rPr>
              <a:t>, </a:t>
            </a:r>
            <a:r>
              <a:rPr lang="en-GB" sz="2400" b="0" i="1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 invalidUrl="https://www.iris-database.org/iris/app/home/search?query=iris.referenceid:&quot;2015_Moskovsky_Jiang_Libert_Fagan_Bottom-Up or Top-Down: English as a Foreign Language Vocabulary Instruction for Chinese University Students&quot;"/>
              </a:rPr>
              <a:t>49</a:t>
            </a:r>
            <a:r>
              <a:rPr lang="en-GB" sz="2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 invalidUrl="https://www.iris-database.org/iris/app/home/search?query=iris.referenceid:&quot;2015_Moskovsky_Jiang_Libert_Fagan_Bottom-Up or Top-Down: English as a Foreign Language Vocabulary Instruction for Chinese University Students&quot;"/>
              </a:rPr>
              <a:t>(2), 256-277. http://dx.doi.org/10.1002/tesq.170.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Shape 356"/>
          <p:cNvPicPr preferRelativeResize="0"/>
          <p:nvPr/>
        </p:nvPicPr>
        <p:blipFill rotWithShape="1">
          <a:blip r:embed="rId9">
            <a:alphaModFix amt="27000"/>
          </a:blip>
          <a:srcRect/>
          <a:stretch/>
        </p:blipFill>
        <p:spPr>
          <a:xfrm>
            <a:off x="7904168" y="146067"/>
            <a:ext cx="4153033" cy="619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 rotWithShape="1">
          <a:blip r:embed="rId10">
            <a:alphaModFix amt="18000"/>
          </a:blip>
          <a:srcRect/>
          <a:stretch/>
        </p:blipFill>
        <p:spPr>
          <a:xfrm>
            <a:off x="1" y="5629147"/>
            <a:ext cx="12191999" cy="122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20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 smtClean="0"/>
              <a:t>Conclusions &amp; Recommendations</a:t>
            </a:r>
            <a:endParaRPr lang="en-US" sz="5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Take-away messages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507" y="1446028"/>
            <a:ext cx="11546958" cy="5252483"/>
          </a:xfrm>
        </p:spPr>
        <p:txBody>
          <a:bodyPr/>
          <a:lstStyle/>
          <a:p>
            <a:r>
              <a:rPr lang="en-US" dirty="0" smtClean="0"/>
              <a:t> It’s time that we as a community fully embrace both </a:t>
            </a:r>
            <a:r>
              <a:rPr lang="en-US" b="1" dirty="0" smtClean="0"/>
              <a:t>transparency and reproducibility </a:t>
            </a:r>
            <a:r>
              <a:rPr lang="en-US" dirty="0" smtClean="0"/>
              <a:t>as part of our core definition of what it means to conduct ‘good’ research. Among other things, this means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 Embracing </a:t>
            </a:r>
            <a:r>
              <a:rPr lang="en-US" dirty="0"/>
              <a:t>the movement toward replication-based generation of cumulative knowledge. </a:t>
            </a:r>
          </a:p>
          <a:p>
            <a:pPr>
              <a:buFontTx/>
              <a:buChar char="-"/>
            </a:pPr>
            <a:r>
              <a:rPr lang="en-US" dirty="0" smtClean="0"/>
              <a:t> Reporting </a:t>
            </a:r>
            <a:r>
              <a:rPr lang="en-US" dirty="0"/>
              <a:t>studies </a:t>
            </a:r>
            <a:r>
              <a:rPr lang="en-US" dirty="0" smtClean="0"/>
              <a:t>in a </a:t>
            </a:r>
            <a:r>
              <a:rPr lang="en-US" dirty="0"/>
              <a:t>broader </a:t>
            </a:r>
            <a:r>
              <a:rPr lang="en-US" dirty="0" smtClean="0"/>
              <a:t>context / line of research. </a:t>
            </a:r>
          </a:p>
          <a:p>
            <a:pPr>
              <a:buFontTx/>
              <a:buChar char="-"/>
            </a:pPr>
            <a:r>
              <a:rPr lang="en-US" dirty="0" smtClean="0"/>
              <a:t> Considering </a:t>
            </a:r>
            <a:r>
              <a:rPr lang="en-US" dirty="0"/>
              <a:t>previous studies inclusively (not selectively).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Taking </a:t>
            </a:r>
            <a:r>
              <a:rPr lang="en-US" dirty="0"/>
              <a:t>an empirical (synthetic / meta-analytic) approach to reviewing previous studies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 Replication is not the easy route, but it’s the right one for (a) refining theory, (b) informing practice, and </a:t>
            </a:r>
            <a:r>
              <a:rPr lang="de-DE" dirty="0" smtClean="0"/>
              <a:t>(c) </a:t>
            </a:r>
            <a:r>
              <a:rPr lang="de-DE" dirty="0" err="1" smtClean="0"/>
              <a:t>field-wide</a:t>
            </a:r>
            <a:r>
              <a:rPr lang="de-DE" dirty="0" smtClean="0"/>
              <a:t> </a:t>
            </a:r>
            <a:r>
              <a:rPr lang="de-DE" dirty="0" err="1" smtClean="0"/>
              <a:t>efficiency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50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Take-away messages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447" y="1825624"/>
            <a:ext cx="11695813" cy="4872887"/>
          </a:xfrm>
        </p:spPr>
        <p:txBody>
          <a:bodyPr/>
          <a:lstStyle/>
          <a:p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think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act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community</a:t>
            </a:r>
            <a:r>
              <a:rPr lang="de-DE" dirty="0" smtClean="0"/>
              <a:t> </a:t>
            </a:r>
            <a:r>
              <a:rPr lang="de-DE" dirty="0" smtClean="0">
                <a:sym typeface="Wingdings"/>
              </a:rPr>
              <a:t> </a:t>
            </a:r>
            <a:r>
              <a:rPr lang="de-DE" dirty="0" err="1" smtClean="0"/>
              <a:t>openness</a:t>
            </a:r>
            <a:r>
              <a:rPr lang="de-DE" dirty="0" smtClean="0"/>
              <a:t>, </a:t>
            </a:r>
            <a:r>
              <a:rPr lang="de-DE" dirty="0" err="1" smtClean="0"/>
              <a:t>synthetic-mindedness</a:t>
            </a:r>
            <a:r>
              <a:rPr lang="de-DE" dirty="0" smtClean="0"/>
              <a:t>.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...</a:t>
            </a:r>
          </a:p>
          <a:p>
            <a:r>
              <a:rPr lang="en-US" dirty="0" smtClean="0"/>
              <a:t> Transparency</a:t>
            </a:r>
            <a:r>
              <a:rPr lang="en-US" dirty="0"/>
              <a:t>: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Report </a:t>
            </a:r>
            <a:r>
              <a:rPr lang="en-US" dirty="0"/>
              <a:t>full descriptives, test statistics, effect sizes, and reliability/validity data for all variables, measures and relationships of interest (not just those with outcomes that are </a:t>
            </a:r>
            <a:r>
              <a:rPr lang="en-US" dirty="0" smtClean="0"/>
              <a:t>statistically </a:t>
            </a:r>
            <a:r>
              <a:rPr lang="en-US" dirty="0"/>
              <a:t>significant or that confirm hypotheses).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Making </a:t>
            </a:r>
            <a:r>
              <a:rPr lang="en-US" dirty="0"/>
              <a:t>data available to others interested in re-analysis.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Making </a:t>
            </a:r>
            <a:r>
              <a:rPr lang="en-US" dirty="0"/>
              <a:t>instruments available (via IRIS) for replication and subsequent analysis/adaptation.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8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/>
        </p:nvSpPr>
        <p:spPr>
          <a:xfrm>
            <a:off x="6508010" y="1851898"/>
            <a:ext cx="593296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3200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3200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Questions? Comments?</a:t>
            </a:r>
            <a:endParaRPr lang="en-GB" sz="3200" i="1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653826"/>
            <a:ext cx="12191999" cy="120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6999" y="3609264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re-inventing the whe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507" y="2620621"/>
            <a:ext cx="6533115" cy="388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-547428" y="-51190"/>
            <a:ext cx="8820443" cy="1719140"/>
          </a:xfrm>
          <a:prstGeom prst="wedgeEllipseCallout">
            <a:avLst>
              <a:gd name="adj1" fmla="val -28872"/>
              <a:gd name="adj2" fmla="val 1390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Hey </a:t>
            </a:r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guys, have you seen these on  </a:t>
            </a:r>
          </a:p>
          <a:p>
            <a:pPr algn="ctr"/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  <a:hlinkClick r:id="rId6"/>
              </a:rPr>
              <a:t>iris-database.org</a:t>
            </a:r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? </a:t>
            </a:r>
            <a:endParaRPr lang="en-US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>
          <a:xfrm flipV="1">
            <a:off x="4895456" y="3053990"/>
            <a:ext cx="3882649" cy="405850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838584" y="3516337"/>
            <a:ext cx="1664806" cy="600008"/>
          </a:xfrm>
          <a:prstGeom prst="rect">
            <a:avLst/>
          </a:prstGeom>
          <a:solidFill>
            <a:srgbClr val="0070C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Interactionist</a:t>
            </a:r>
            <a:br>
              <a:rPr lang="en-US" sz="1650" b="1" dirty="0">
                <a:solidFill>
                  <a:schemeClr val="bg1"/>
                </a:solidFill>
              </a:rPr>
            </a:br>
            <a:r>
              <a:rPr lang="en-US" sz="1650" b="1" dirty="0">
                <a:solidFill>
                  <a:schemeClr val="bg1"/>
                </a:solidFill>
              </a:rPr>
              <a:t>SLA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49298" y="2106552"/>
            <a:ext cx="1474400" cy="600008"/>
          </a:xfrm>
          <a:prstGeom prst="rect">
            <a:avLst/>
          </a:prstGeom>
          <a:solidFill>
            <a:srgbClr val="0070C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L2 written feedback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895455" y="2439348"/>
            <a:ext cx="3639582" cy="715286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94266" y="2602065"/>
            <a:ext cx="3968291" cy="2322944"/>
          </a:xfrm>
          <a:prstGeom prst="rect">
            <a:avLst/>
          </a:prstGeom>
          <a:solidFill>
            <a:schemeClr val="bg1">
              <a:alpha val="5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99" b="1" u="sng" dirty="0">
                <a:solidFill>
                  <a:srgbClr val="0070C0"/>
                </a:solidFill>
              </a:rPr>
              <a:t>Substantive domains</a:t>
            </a:r>
          </a:p>
          <a:p>
            <a:pPr algn="ctr"/>
            <a:r>
              <a:rPr lang="en-US" sz="2399" dirty="0"/>
              <a:t>Liu &amp; Brown (2015) </a:t>
            </a:r>
          </a:p>
          <a:p>
            <a:pPr algn="ctr"/>
            <a:r>
              <a:rPr lang="en-US" sz="2399" dirty="0"/>
              <a:t>Paquot &amp; Plonsky (2017)</a:t>
            </a:r>
          </a:p>
          <a:p>
            <a:pPr algn="ctr"/>
            <a:r>
              <a:rPr lang="en-US" sz="2399" dirty="0"/>
              <a:t>Plonsky &amp; Gass (2011)</a:t>
            </a:r>
          </a:p>
          <a:p>
            <a:pPr algn="ctr"/>
            <a:r>
              <a:rPr lang="en-US" sz="2399" dirty="0"/>
              <a:t>Plonsky &amp; Kim (2016)</a:t>
            </a:r>
          </a:p>
          <a:p>
            <a:pPr algn="ctr"/>
            <a:r>
              <a:rPr lang="en-US" sz="2399" dirty="0"/>
              <a:t>Ziegler (2016)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903947" y="4434325"/>
            <a:ext cx="3355004" cy="768792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607408" y="5233374"/>
            <a:ext cx="1902913" cy="600164"/>
          </a:xfrm>
          <a:prstGeom prst="rect">
            <a:avLst/>
          </a:prstGeom>
          <a:solidFill>
            <a:srgbClr val="0070C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Interaction + CMC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205675" y="2863424"/>
            <a:ext cx="918024" cy="346159"/>
          </a:xfrm>
          <a:prstGeom prst="rect">
            <a:avLst/>
          </a:prstGeom>
          <a:solidFill>
            <a:srgbClr val="0070C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LCR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895455" y="3699129"/>
            <a:ext cx="3639582" cy="40337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914400" y="336086"/>
            <a:ext cx="10820400" cy="1320456"/>
          </a:xfrm>
        </p:spPr>
        <p:txBody>
          <a:bodyPr>
            <a:normAutofit/>
          </a:bodyPr>
          <a:lstStyle/>
          <a:p>
            <a:r>
              <a:rPr lang="en-US" dirty="0" smtClean="0"/>
              <a:t>Methodological </a:t>
            </a:r>
            <a:r>
              <a:rPr lang="en-US" dirty="0" smtClean="0"/>
              <a:t>syntheses-1</a:t>
            </a:r>
            <a:endParaRPr lang="en-US" sz="1999" dirty="0"/>
          </a:p>
        </p:txBody>
      </p:sp>
      <p:sp>
        <p:nvSpPr>
          <p:cNvPr id="45" name="TextBox 44"/>
          <p:cNvSpPr txBox="1"/>
          <p:nvPr/>
        </p:nvSpPr>
        <p:spPr>
          <a:xfrm>
            <a:off x="9634588" y="4434327"/>
            <a:ext cx="1338212" cy="346159"/>
          </a:xfrm>
          <a:prstGeom prst="rect">
            <a:avLst/>
          </a:prstGeom>
          <a:solidFill>
            <a:srgbClr val="0070C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50" b="1">
                <a:solidFill>
                  <a:schemeClr val="bg1"/>
                </a:solidFill>
              </a:rPr>
              <a:t>TBLT</a:t>
            </a:r>
            <a:endParaRPr lang="en-US" sz="1650" b="1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956832" y="4086895"/>
            <a:ext cx="3881753" cy="489168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96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54" grpId="0" animBg="1"/>
      <p:bldP spid="27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944713" y="1972733"/>
            <a:ext cx="4111820" cy="3862468"/>
          </a:xfrm>
          <a:prstGeom prst="rect">
            <a:avLst/>
          </a:prstGeom>
          <a:solidFill>
            <a:schemeClr val="bg1">
              <a:alpha val="50000"/>
            </a:schemeClr>
          </a:solidFill>
          <a:ln w="31750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99" b="1" u="sng" dirty="0">
                <a:solidFill>
                  <a:srgbClr val="0070C0"/>
                </a:solidFill>
              </a:rPr>
              <a:t>Methodological practices </a:t>
            </a:r>
          </a:p>
          <a:p>
            <a:r>
              <a:rPr lang="en-US" sz="2200" dirty="0"/>
              <a:t>Derrick (2016)</a:t>
            </a:r>
          </a:p>
          <a:p>
            <a:r>
              <a:rPr lang="en-US" sz="2200" dirty="0" err="1"/>
              <a:t>Hashemi</a:t>
            </a:r>
            <a:r>
              <a:rPr lang="en-US" sz="2200" dirty="0"/>
              <a:t> &amp; </a:t>
            </a:r>
            <a:r>
              <a:rPr lang="en-US" sz="2200" dirty="0" err="1"/>
              <a:t>Babaii</a:t>
            </a:r>
            <a:r>
              <a:rPr lang="en-US" sz="2200" dirty="0"/>
              <a:t> (2013)</a:t>
            </a:r>
          </a:p>
          <a:p>
            <a:r>
              <a:rPr lang="en-US" sz="2200" dirty="0"/>
              <a:t>Larson-Hall &amp; Plonsky (2015)</a:t>
            </a:r>
          </a:p>
          <a:p>
            <a:r>
              <a:rPr lang="en-US" sz="2200" dirty="0" smtClean="0"/>
              <a:t>Mizumoto et al. </a:t>
            </a:r>
            <a:r>
              <a:rPr lang="en-US" sz="2200" dirty="0"/>
              <a:t>(2014)</a:t>
            </a:r>
          </a:p>
          <a:p>
            <a:r>
              <a:rPr lang="en-US" sz="2200" dirty="0"/>
              <a:t>Norouzian &amp; Plonsky (in press)</a:t>
            </a:r>
          </a:p>
          <a:p>
            <a:r>
              <a:rPr lang="en-US" sz="2200" dirty="0"/>
              <a:t>Plonsky (2013, 2014)</a:t>
            </a:r>
          </a:p>
          <a:p>
            <a:r>
              <a:rPr lang="en-US" sz="2200" dirty="0"/>
              <a:t>Plonsky &amp; Ghanbar (in </a:t>
            </a:r>
            <a:r>
              <a:rPr lang="en-US" sz="2200" dirty="0" smtClean="0"/>
              <a:t>review)</a:t>
            </a:r>
            <a:endParaRPr lang="en-US" sz="2200" dirty="0"/>
          </a:p>
          <a:p>
            <a:r>
              <a:rPr lang="en-US" sz="2200" dirty="0"/>
              <a:t>Plonsky &amp; Gonulal (2015)</a:t>
            </a:r>
          </a:p>
          <a:p>
            <a:r>
              <a:rPr lang="en-US" sz="2200" dirty="0"/>
              <a:t>Plonsky et al. (in prep)</a:t>
            </a:r>
          </a:p>
          <a:p>
            <a:r>
              <a:rPr lang="en-US" sz="2200" dirty="0"/>
              <a:t>Thompson et al. (in review)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878694" y="2506505"/>
            <a:ext cx="4888816" cy="732168"/>
          </a:xfrm>
          <a:prstGeom prst="straightConnector1">
            <a:avLst/>
          </a:prstGeom>
          <a:ln>
            <a:solidFill>
              <a:srgbClr val="008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13639" y="1508197"/>
            <a:ext cx="1502366" cy="854080"/>
          </a:xfrm>
          <a:prstGeom prst="rect">
            <a:avLst/>
          </a:prstGeom>
          <a:solidFill>
            <a:srgbClr val="008000"/>
          </a:solidFill>
          <a:ln w="254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L2 instrument-reporting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5141" y="1880473"/>
            <a:ext cx="1239154" cy="600008"/>
          </a:xfrm>
          <a:prstGeom prst="rect">
            <a:avLst/>
          </a:prstGeom>
          <a:solidFill>
            <a:srgbClr val="008000"/>
          </a:solidFill>
          <a:ln w="254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Data reporting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164126" y="5054844"/>
            <a:ext cx="3629444" cy="221456"/>
          </a:xfrm>
          <a:prstGeom prst="straightConnector1">
            <a:avLst/>
          </a:prstGeom>
          <a:ln>
            <a:solidFill>
              <a:srgbClr val="008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47344" y="5153406"/>
            <a:ext cx="520562" cy="346159"/>
          </a:xfrm>
          <a:prstGeom prst="rect">
            <a:avLst/>
          </a:prstGeom>
          <a:solidFill>
            <a:srgbClr val="008000"/>
          </a:solidFill>
          <a:ln w="254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FA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0383" y="3600031"/>
            <a:ext cx="1834469" cy="854080"/>
          </a:xfrm>
          <a:prstGeom prst="rect">
            <a:avLst/>
          </a:prstGeom>
          <a:solidFill>
            <a:srgbClr val="008000"/>
          </a:solidFill>
          <a:ln w="254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Designs, analyses, reporting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2633691" y="4258566"/>
            <a:ext cx="5108044" cy="93301"/>
          </a:xfrm>
          <a:prstGeom prst="straightConnector1">
            <a:avLst/>
          </a:prstGeom>
          <a:ln>
            <a:solidFill>
              <a:srgbClr val="008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95087" y="6205578"/>
            <a:ext cx="979710" cy="346159"/>
          </a:xfrm>
          <a:prstGeom prst="rect">
            <a:avLst/>
          </a:prstGeom>
          <a:solidFill>
            <a:srgbClr val="008000"/>
          </a:solidFill>
          <a:ln w="254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SPR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7014806" y="2293361"/>
            <a:ext cx="726932" cy="257694"/>
          </a:xfrm>
          <a:prstGeom prst="straightConnector1">
            <a:avLst/>
          </a:prstGeom>
          <a:ln>
            <a:solidFill>
              <a:srgbClr val="008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674001" y="5790002"/>
            <a:ext cx="2067734" cy="460887"/>
          </a:xfrm>
          <a:prstGeom prst="straightConnector1">
            <a:avLst/>
          </a:prstGeom>
          <a:ln>
            <a:solidFill>
              <a:srgbClr val="008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4231759" y="2196842"/>
            <a:ext cx="3509976" cy="679199"/>
          </a:xfrm>
          <a:prstGeom prst="straightConnector1">
            <a:avLst/>
          </a:prstGeom>
          <a:ln>
            <a:solidFill>
              <a:srgbClr val="008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405106" y="1687662"/>
            <a:ext cx="759020" cy="346159"/>
          </a:xfrm>
          <a:prstGeom prst="rect">
            <a:avLst/>
          </a:prstGeom>
          <a:solidFill>
            <a:srgbClr val="008000"/>
          </a:solidFill>
          <a:ln w="254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MMR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2633690" y="5435229"/>
            <a:ext cx="5159881" cy="722698"/>
          </a:xfrm>
          <a:prstGeom prst="straightConnector1">
            <a:avLst/>
          </a:prstGeom>
          <a:ln>
            <a:solidFill>
              <a:srgbClr val="008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420071" y="6041709"/>
            <a:ext cx="1033692" cy="346159"/>
          </a:xfrm>
          <a:prstGeom prst="rect">
            <a:avLst/>
          </a:prstGeom>
          <a:solidFill>
            <a:srgbClr val="008000"/>
          </a:solidFill>
          <a:ln w="254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50" b="1">
                <a:solidFill>
                  <a:schemeClr val="bg1"/>
                </a:solidFill>
              </a:rPr>
              <a:t>GJTs</a:t>
            </a:r>
            <a:endParaRPr lang="en-US" sz="165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46367" y="5486619"/>
            <a:ext cx="1196907" cy="303382"/>
          </a:xfrm>
        </p:spPr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58" name="Straight Arrow Connector 57"/>
          <p:cNvCxnSpPr/>
          <p:nvPr/>
        </p:nvCxnSpPr>
        <p:spPr>
          <a:xfrm flipH="1" flipV="1">
            <a:off x="4656692" y="3938031"/>
            <a:ext cx="3136878" cy="24369"/>
          </a:xfrm>
          <a:prstGeom prst="straightConnector1">
            <a:avLst/>
          </a:prstGeom>
          <a:ln>
            <a:solidFill>
              <a:srgbClr val="008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507625" y="3764951"/>
            <a:ext cx="849861" cy="346159"/>
          </a:xfrm>
          <a:prstGeom prst="rect">
            <a:avLst/>
          </a:prstGeom>
          <a:solidFill>
            <a:srgbClr val="008000"/>
          </a:solidFill>
          <a:ln w="254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eta</a:t>
            </a:r>
            <a:r>
              <a:rPr lang="en-US" sz="1650" b="1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678746" y="336086"/>
            <a:ext cx="11208455" cy="1320456"/>
          </a:xfrm>
        </p:spPr>
        <p:txBody>
          <a:bodyPr>
            <a:normAutofit/>
          </a:bodyPr>
          <a:lstStyle/>
          <a:p>
            <a:r>
              <a:rPr lang="en-US" dirty="0"/>
              <a:t>Methodological </a:t>
            </a:r>
            <a:r>
              <a:rPr lang="en-US" dirty="0" smtClean="0"/>
              <a:t>syntheses-2</a:t>
            </a:r>
            <a:endParaRPr lang="en-US" sz="1999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79409" y="3115695"/>
            <a:ext cx="5362327" cy="490326"/>
          </a:xfrm>
          <a:prstGeom prst="straightConnector1">
            <a:avLst/>
          </a:prstGeom>
          <a:ln>
            <a:solidFill>
              <a:srgbClr val="008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72061" y="2755211"/>
            <a:ext cx="1239154" cy="600008"/>
          </a:xfrm>
          <a:prstGeom prst="rect">
            <a:avLst/>
          </a:prstGeom>
          <a:solidFill>
            <a:srgbClr val="008000"/>
          </a:solidFill>
          <a:ln w="254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50" b="1" i="1" dirty="0">
                <a:solidFill>
                  <a:schemeClr val="bg1"/>
                </a:solidFill>
              </a:rPr>
              <a:t>ARELE</a:t>
            </a:r>
            <a:r>
              <a:rPr lang="en-US" sz="1650" b="1" dirty="0">
                <a:solidFill>
                  <a:schemeClr val="bg1"/>
                </a:solidFill>
              </a:rPr>
              <a:t> Methods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2682208" y="4861373"/>
            <a:ext cx="5085302" cy="25539"/>
          </a:xfrm>
          <a:prstGeom prst="straightConnector1">
            <a:avLst/>
          </a:prstGeom>
          <a:ln>
            <a:solidFill>
              <a:srgbClr val="008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97056" y="4676293"/>
            <a:ext cx="1834469" cy="600008"/>
          </a:xfrm>
          <a:prstGeom prst="rect">
            <a:avLst/>
          </a:prstGeom>
          <a:solidFill>
            <a:srgbClr val="008000"/>
          </a:solidFill>
          <a:ln w="254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Multiple regression</a:t>
            </a:r>
          </a:p>
        </p:txBody>
      </p:sp>
    </p:spTree>
    <p:extLst>
      <p:ext uri="{BB962C8B-B14F-4D97-AF65-F5344CB8AC3E}">
        <p14:creationId xmlns:p14="http://schemas.microsoft.com/office/powerpoint/2010/main" val="173140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0" grpId="0" animBg="1"/>
      <p:bldP spid="14" grpId="0" animBg="1"/>
      <p:bldP spid="24" grpId="0" animBg="1"/>
      <p:bldP spid="38" grpId="0" animBg="1"/>
      <p:bldP spid="59" grpId="0" animBg="1"/>
      <p:bldP spid="41" grpId="0" animBg="1"/>
      <p:bldP spid="60" grpId="0" animBg="1"/>
      <p:bldP spid="45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908349"/>
              </p:ext>
            </p:extLst>
          </p:nvPr>
        </p:nvGraphicFramePr>
        <p:xfrm>
          <a:off x="382773" y="1358624"/>
          <a:ext cx="11376835" cy="5362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3" y="215624"/>
            <a:ext cx="11376836" cy="1143000"/>
          </a:xfrm>
        </p:spPr>
        <p:txBody>
          <a:bodyPr/>
          <a:lstStyle/>
          <a:p>
            <a:r>
              <a:rPr lang="en-US" sz="3300" dirty="0"/>
              <a:t>Studies excluded due to missing data (usually </a:t>
            </a:r>
            <a:r>
              <a:rPr lang="en-US" sz="3300" i="1" dirty="0"/>
              <a:t>SD</a:t>
            </a:r>
            <a:r>
              <a:rPr lang="en-US" sz="3300" dirty="0"/>
              <a:t>s) 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500" dirty="0"/>
              <a:t>(as % of meta-analyzed sample)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-13037"/>
            <a:ext cx="914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MISSING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41551" y="1763743"/>
            <a:ext cx="2351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/>
              </a:rPr>
              <a:t>MEDIAN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5228" y="2410074"/>
            <a:ext cx="309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8000"/>
                </a:solidFill>
              </a:rPr>
              <a:t>Median </a:t>
            </a:r>
            <a:r>
              <a:rPr lang="en-US" sz="2500" b="1" i="1" dirty="0">
                <a:solidFill>
                  <a:srgbClr val="008000"/>
                </a:solidFill>
              </a:rPr>
              <a:t>K</a:t>
            </a:r>
            <a:r>
              <a:rPr lang="en-US" sz="2500" b="1" dirty="0">
                <a:solidFill>
                  <a:srgbClr val="008000"/>
                </a:solidFill>
              </a:rPr>
              <a:t> = 16 </a:t>
            </a:r>
            <a:r>
              <a:rPr lang="en-US" b="1" dirty="0">
                <a:solidFill>
                  <a:srgbClr val="008000"/>
                </a:solidFill>
              </a:rPr>
              <a:t/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dirty="0"/>
              <a:t>(Plonsky &amp; Oswald, </a:t>
            </a:r>
            <a:r>
              <a:rPr lang="en-US" dirty="0" smtClean="0"/>
              <a:t>2016)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081822" y="2128244"/>
            <a:ext cx="1074671" cy="1635682"/>
          </a:xfrm>
          <a:prstGeom prst="straightConnector1">
            <a:avLst/>
          </a:prstGeom>
          <a:ln w="63500">
            <a:solidFill>
              <a:srgbClr val="FF0000"/>
            </a:solidFill>
            <a:headEnd type="oval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14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824849"/>
              </p:ext>
            </p:extLst>
          </p:nvPr>
        </p:nvGraphicFramePr>
        <p:xfrm>
          <a:off x="510364" y="1282769"/>
          <a:ext cx="11227980" cy="5438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64" y="232755"/>
            <a:ext cx="11227979" cy="1143000"/>
          </a:xfrm>
        </p:spPr>
        <p:txBody>
          <a:bodyPr/>
          <a:lstStyle/>
          <a:p>
            <a:r>
              <a:rPr lang="en-US" sz="3600" dirty="0"/>
              <a:t>Reporting of reliability coefficients 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2500" dirty="0"/>
              <a:t>(as % of meta-analyzed </a:t>
            </a:r>
            <a:r>
              <a:rPr lang="en-US" sz="2500" dirty="0" smtClean="0"/>
              <a:t>sample; Plonsky &amp; Derrick, 2016)</a:t>
            </a:r>
            <a:endParaRPr lang="en-US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-13037"/>
            <a:ext cx="914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MISSING DATA</a:t>
            </a:r>
          </a:p>
        </p:txBody>
      </p:sp>
    </p:spTree>
    <p:extLst>
      <p:ext uri="{BB962C8B-B14F-4D97-AF65-F5344CB8AC3E}">
        <p14:creationId xmlns:p14="http://schemas.microsoft.com/office/powerpoint/2010/main" val="12019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across these syntheses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Data often missing, unreported, or selectively reported</a:t>
            </a:r>
          </a:p>
          <a:p>
            <a:r>
              <a:rPr lang="en-US" dirty="0"/>
              <a:t> </a:t>
            </a:r>
            <a:r>
              <a:rPr lang="en-US" dirty="0" smtClean="0"/>
              <a:t>Omission of info related to methods and data collection (e.g., treatment tasks, length of treatment)</a:t>
            </a:r>
          </a:p>
          <a:p>
            <a:r>
              <a:rPr lang="en-US" dirty="0"/>
              <a:t> </a:t>
            </a:r>
            <a:r>
              <a:rPr lang="en-US" dirty="0" smtClean="0"/>
              <a:t>Lack of access to data collection instruments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30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2264</Words>
  <Application>Microsoft Macintosh PowerPoint</Application>
  <PresentationFormat>Widescreen</PresentationFormat>
  <Paragraphs>310</Paragraphs>
  <Slides>47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Calibri</vt:lpstr>
      <vt:lpstr>Comic Sans MS</vt:lpstr>
      <vt:lpstr>Georgia</vt:lpstr>
      <vt:lpstr>Wingdings</vt:lpstr>
      <vt:lpstr>Arial</vt:lpstr>
      <vt:lpstr>Office Theme</vt:lpstr>
      <vt:lpstr>Using the IRIS Database for Producing and Replicating Foreign Language Research</vt:lpstr>
      <vt:lpstr>The “methodological turn” in applied linguistics (Byrnes, 2013, p. 825)</vt:lpstr>
      <vt:lpstr>What is ‘good’ research?</vt:lpstr>
      <vt:lpstr>1. Transparency</vt:lpstr>
      <vt:lpstr>Methodological syntheses-1</vt:lpstr>
      <vt:lpstr>Methodological syntheses-2</vt:lpstr>
      <vt:lpstr>Studies excluded due to missing data (usually SDs)  (as % of meta-analyzed sample)</vt:lpstr>
      <vt:lpstr>Reporting of reliability coefficients  (as % of meta-analyzed sample; Plonsky &amp; Derrick, 2016)</vt:lpstr>
      <vt:lpstr>Looking across these syntheses…</vt:lpstr>
      <vt:lpstr>2. Reproducibility (or replicability)</vt:lpstr>
      <vt:lpstr>Replication in L2 research Marsden, Morgan-Short, Thompson, &amp; Abugaber (forthcoming)</vt:lpstr>
      <vt:lpstr>OK, but why should we engage in replication research?</vt:lpstr>
      <vt:lpstr>REPLICATION BONUS 1</vt:lpstr>
      <vt:lpstr> REPLICATION BONUS 2</vt:lpstr>
      <vt:lpstr>To what extent does our research replicate?</vt:lpstr>
      <vt:lpstr>At least we’re not alone?</vt:lpstr>
      <vt:lpstr>To summarize so far</vt:lpstr>
      <vt:lpstr>PowerPoint Presentation</vt:lpstr>
      <vt:lpstr>What is IRIS?  Instruments for Research Into Second Languages </vt:lpstr>
      <vt:lpstr>Rationale behind IRIS</vt:lpstr>
      <vt:lpstr>Content-1</vt:lpstr>
      <vt:lpstr>PowerPoint Presentation</vt:lpstr>
      <vt:lpstr>PowerPoint Presentation</vt:lpstr>
      <vt:lpstr>Four things YOU can do with IRIS</vt:lpstr>
      <vt:lpstr>1. Building on / replicating others’ work (avoid re-inventing the wheel)</vt:lpstr>
      <vt:lpstr>PowerPoint Presentation</vt:lpstr>
      <vt:lpstr>PowerPoint Presentation</vt:lpstr>
      <vt:lpstr>PowerPoint Presentation</vt:lpstr>
      <vt:lpstr>1. Replicating previous research using IRIS</vt:lpstr>
      <vt:lpstr>2. Researcher training</vt:lpstr>
      <vt:lpstr>2. Researcher training</vt:lpstr>
      <vt:lpstr>3. Teacher training and finding materials for L2 instruction and assessment</vt:lpstr>
      <vt:lpstr>3. Teacher training / use</vt:lpstr>
      <vt:lpstr>4. Contribute!</vt:lpstr>
      <vt:lpstr>PowerPoint Presentation</vt:lpstr>
      <vt:lpstr>Some examples of studies and materials on IRIS</vt:lpstr>
      <vt:lpstr>Why are my learners studying English? What motivates them?</vt:lpstr>
      <vt:lpstr>PowerPoint Presentation</vt:lpstr>
      <vt:lpstr>How could you use materials from this study?</vt:lpstr>
      <vt:lpstr>Why are my students sometimes unwilling to communicate in class?</vt:lpstr>
      <vt:lpstr>PowerPoint Presentation</vt:lpstr>
      <vt:lpstr>How could you adapt this study?</vt:lpstr>
      <vt:lpstr>Interested in investigating vocabulary teaching?</vt:lpstr>
      <vt:lpstr>Conclusions &amp; Recommendations</vt:lpstr>
      <vt:lpstr>Take-away messages</vt:lpstr>
      <vt:lpstr>Take-away messages</vt:lpstr>
      <vt:lpstr>PowerPoint Presentation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Facilitating teacher research using IRIS: A digital repository of Instruments used for Research in Second Languages</dc:title>
  <cp:lastModifiedBy>LP</cp:lastModifiedBy>
  <cp:revision>57</cp:revision>
  <dcterms:modified xsi:type="dcterms:W3CDTF">2017-11-17T09:05:42Z</dcterms:modified>
</cp:coreProperties>
</file>